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</p:sldMasterIdLst>
  <p:notesMasterIdLst>
    <p:notesMasterId r:id="rId26"/>
  </p:notesMasterIdLst>
  <p:handoutMasterIdLst>
    <p:handoutMasterId r:id="rId27"/>
  </p:handoutMasterIdLst>
  <p:sldIdLst>
    <p:sldId id="488" r:id="rId4"/>
    <p:sldId id="495" r:id="rId5"/>
    <p:sldId id="490" r:id="rId6"/>
    <p:sldId id="496" r:id="rId7"/>
    <p:sldId id="497" r:id="rId8"/>
    <p:sldId id="498" r:id="rId9"/>
    <p:sldId id="493" r:id="rId10"/>
    <p:sldId id="501" r:id="rId11"/>
    <p:sldId id="502" r:id="rId12"/>
    <p:sldId id="504" r:id="rId13"/>
    <p:sldId id="505" r:id="rId14"/>
    <p:sldId id="494" r:id="rId15"/>
    <p:sldId id="491" r:id="rId16"/>
    <p:sldId id="509" r:id="rId17"/>
    <p:sldId id="514" r:id="rId18"/>
    <p:sldId id="511" r:id="rId19"/>
    <p:sldId id="512" r:id="rId20"/>
    <p:sldId id="513" r:id="rId21"/>
    <p:sldId id="506" r:id="rId22"/>
    <p:sldId id="507" r:id="rId23"/>
    <p:sldId id="508" r:id="rId24"/>
    <p:sldId id="466" r:id="rId25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074318-91A3-48C4-A8C0-C0BF6C805DD1}">
          <p14:sldIdLst>
            <p14:sldId id="488"/>
            <p14:sldId id="495"/>
            <p14:sldId id="490"/>
            <p14:sldId id="496"/>
            <p14:sldId id="497"/>
            <p14:sldId id="498"/>
            <p14:sldId id="493"/>
            <p14:sldId id="501"/>
            <p14:sldId id="502"/>
            <p14:sldId id="504"/>
            <p14:sldId id="505"/>
            <p14:sldId id="494"/>
            <p14:sldId id="491"/>
            <p14:sldId id="509"/>
            <p14:sldId id="514"/>
            <p14:sldId id="511"/>
            <p14:sldId id="512"/>
            <p14:sldId id="513"/>
            <p14:sldId id="506"/>
            <p14:sldId id="507"/>
            <p14:sldId id="508"/>
            <p14:sldId id="4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1121">
          <p15:clr>
            <a:srgbClr val="A4A3A4"/>
          </p15:clr>
        </p15:guide>
        <p15:guide id="2" pos="748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1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659A2A"/>
    <a:srgbClr val="0D4C73"/>
    <a:srgbClr val="A8A9D4"/>
    <a:srgbClr val="7375B9"/>
    <a:srgbClr val="609BC2"/>
    <a:srgbClr val="1398DB"/>
    <a:srgbClr val="157897"/>
    <a:srgbClr val="1E6FA5"/>
    <a:srgbClr val="1186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86" autoAdjust="0"/>
    <p:restoredTop sz="68349" autoAdjust="0"/>
  </p:normalViewPr>
  <p:slideViewPr>
    <p:cSldViewPr>
      <p:cViewPr>
        <p:scale>
          <a:sx n="103" d="100"/>
          <a:sy n="103" d="100"/>
        </p:scale>
        <p:origin x="-1854" y="-120"/>
      </p:cViewPr>
      <p:guideLst>
        <p:guide orient="horz" pos="1121"/>
        <p:guide pos="748"/>
      </p:guideLst>
    </p:cSldViewPr>
  </p:slideViewPr>
  <p:outlineViewPr>
    <p:cViewPr>
      <p:scale>
        <a:sx n="33" d="100"/>
        <a:sy n="33" d="100"/>
      </p:scale>
      <p:origin x="0" y="28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680" y="19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37B7B-CAE2-4C48-A738-B49F7290C54F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268EED-A435-4B27-A8CE-94FC23B254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6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00EB6-1FC6-4F21-A2C4-5A8F1F8E538E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05A3F-EB04-4B7B-B7D4-2AA08EBE26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0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8814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CC6600"/>
              </a:buClr>
              <a:buNone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41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41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41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17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41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>
                <a:solidFill>
                  <a:prstClr val="black"/>
                </a:solidFill>
              </a:rPr>
              <a:pPr/>
              <a:t>18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941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CC6600"/>
              </a:buClr>
              <a:buNone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CC6600"/>
              </a:buClr>
              <a:buNone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174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rgbClr val="CC6600"/>
              </a:buClr>
              <a:buNone/>
            </a:pPr>
            <a:endParaRPr lang="en-US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405A3F-EB04-4B7B-B7D4-2AA08EBE26B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7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3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46851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4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11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1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11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5" y="3970138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5" y="3970138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" y="4159449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1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46849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2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33322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9460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1" y="4159449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5" y="3970138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5" y="3970138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1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46849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2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677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16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40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3757614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3730058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4272181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53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4036220"/>
            <a:ext cx="3286124" cy="90547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4272181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4010265"/>
            <a:ext cx="3426231" cy="70854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3382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3757614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3730058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4272181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66884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32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7" y="1143000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08250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821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69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89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53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763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5" y="3970139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5" y="3970139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" y="4159450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257300"/>
            <a:ext cx="3886200" cy="1143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2402682"/>
            <a:ext cx="3886200" cy="136921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3946850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3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28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1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00151"/>
            <a:ext cx="7772400" cy="2800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4059254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486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" y="4159450"/>
            <a:ext cx="9146383" cy="985837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5" y="3970139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5" y="3970139"/>
            <a:ext cx="9144093" cy="108227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2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46850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30" y="4127003"/>
            <a:ext cx="9144066" cy="95336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17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1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4059254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2509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91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4059254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04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" y="3757615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" y="3730059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2382" y="4272182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2871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4036221"/>
            <a:ext cx="3286124" cy="90547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-2382" y="4272182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196" y="4010265"/>
            <a:ext cx="3426231" cy="70854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838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25342"/>
            <a:ext cx="7772400" cy="1021556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00201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946851"/>
            <a:ext cx="9144000" cy="559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118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" y="3757615"/>
            <a:ext cx="7439025" cy="117871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298751"/>
            <a:ext cx="9147178" cy="844750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" y="3730059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4272182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849498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91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1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4059254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9" y="1143001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9462794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1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54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62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4093370"/>
            <a:ext cx="7239000" cy="1050131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807391" y="4611032"/>
            <a:ext cx="7338991" cy="533997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196" y="4059254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750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152144"/>
            <a:ext cx="3657600" cy="29077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177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151335"/>
            <a:ext cx="3657600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1657350"/>
            <a:ext cx="3657600" cy="24003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46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" y="3730060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18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196" y="4010265"/>
            <a:ext cx="3426231" cy="708544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3"/>
          </p:nvPr>
        </p:nvSpPr>
        <p:spPr>
          <a:xfrm>
            <a:off x="989331" y="483518"/>
            <a:ext cx="7704138" cy="461963"/>
          </a:xfrm>
        </p:spPr>
        <p:txBody>
          <a:bodyPr/>
          <a:lstStyle>
            <a:lvl1pPr marL="144000" indent="0">
              <a:buFontTx/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1015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" y="3730060"/>
            <a:ext cx="7674867" cy="696224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-2382" y="4272183"/>
            <a:ext cx="9146382" cy="697721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457200"/>
            <a:ext cx="3886200" cy="31432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145286"/>
            <a:ext cx="3383280" cy="2468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60517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457200"/>
            <a:ext cx="3886200" cy="314324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4059255"/>
            <a:ext cx="7605568" cy="695933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1680725" y="4587381"/>
            <a:ext cx="7465656" cy="556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457200"/>
            <a:ext cx="3383280" cy="6858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9" y="1143001"/>
            <a:ext cx="3381375" cy="247173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062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1"/>
            <a:ext cx="7772400" cy="3394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1"/>
            <a:ext cx="7772400" cy="3394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B1CABA-2A09-4985-947B-11CA7C7FA18D}" type="datetimeFigureOut">
              <a:rPr lang="ru-RU"/>
              <a:pPr/>
              <a:t>25.04.2022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32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 dpi="0" rotWithShape="1">
            <a:blip r:embed="rId14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05978"/>
            <a:ext cx="7772400" cy="85725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00151"/>
            <a:ext cx="7772400" cy="33944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4812507"/>
            <a:ext cx="1981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8B1CABA-2A09-4985-947B-11CA7C7FA18D}" type="datetimeFigureOut">
              <a:rPr lang="ru-RU"/>
              <a:pPr/>
              <a:t>26.04.2022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4812507"/>
            <a:ext cx="28956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4812507"/>
            <a:ext cx="457200" cy="273844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882EF514-3A89-44DC-8BFC-DEA9F55E1A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74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1519" y="5228684"/>
            <a:ext cx="871309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100000"/>
              </a:spcBef>
              <a:buClr>
                <a:prstClr val="black"/>
              </a:buClr>
              <a:buFont typeface="Wingdings" pitchFamily="2" charset="2"/>
              <a:buNone/>
            </a:pPr>
            <a:endParaRPr lang="en-US" altLang="ru-RU" dirty="0">
              <a:solidFill>
                <a:prstClr val="black">
                  <a:lumMod val="95000"/>
                  <a:lumOff val="5000"/>
                </a:prstClr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-252536" y="627534"/>
            <a:ext cx="6840760" cy="2160240"/>
          </a:xfrm>
        </p:spPr>
        <p:txBody>
          <a:bodyPr rtlCol="0"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Электронные </a:t>
            </a:r>
            <a:r>
              <a:rPr lang="ru-RU" sz="3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сервисы </a:t>
            </a: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ЕАПВ </a:t>
            </a:r>
            <a:b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для </a:t>
            </a:r>
            <a:b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38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промышленных образцов</a:t>
            </a:r>
            <a:endParaRPr lang="en-US" sz="2000" b="0" u="sng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75854" y="3363838"/>
            <a:ext cx="4340162" cy="1656184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Перспективы развития </a:t>
            </a:r>
            <a:endParaRPr lang="ru-RU" sz="12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Евразийского </a:t>
            </a:r>
            <a:r>
              <a:rPr lang="ru-RU" sz="1200" b="1" dirty="0">
                <a:solidFill>
                  <a:srgbClr val="C00000"/>
                </a:solidFill>
                <a:latin typeface="Calibri" panose="020F0502020204030204" pitchFamily="34" charset="0"/>
              </a:rPr>
              <a:t>патентного </a:t>
            </a:r>
            <a:r>
              <a:rPr lang="ru-RU" sz="1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ведомства</a:t>
            </a:r>
          </a:p>
          <a:p>
            <a:pPr>
              <a:lnSpc>
                <a:spcPct val="150000"/>
              </a:lnSpc>
              <a:defRPr/>
            </a:pPr>
            <a:endParaRPr lang="ru-RU" sz="1200" b="1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b="1" u="sng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26 апреля 2022 г.</a:t>
            </a:r>
            <a:endParaRPr lang="ru-RU" sz="1200" b="1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36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1BB3F28-D8FD-334C-876F-9F97209BC9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62" y="339502"/>
            <a:ext cx="7162534" cy="4883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5692" y="987574"/>
            <a:ext cx="7916708" cy="367240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Отслеживание статуса делопроизводства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заявкам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58" y="162371"/>
            <a:ext cx="307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ЕАПВ-ОНЛАЙН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5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403648" y="162370"/>
            <a:ext cx="35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МОИ ЗАЯВКИ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8796" y="915566"/>
            <a:ext cx="836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Информация о всех поданных заявках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48796" y="1360835"/>
            <a:ext cx="7563563" cy="3469882"/>
            <a:chOff x="248796" y="1360835"/>
            <a:chExt cx="7563563" cy="3469882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796" y="1360835"/>
              <a:ext cx="7563563" cy="3469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Скругленный прямоугольник 5"/>
            <p:cNvSpPr/>
            <p:nvPr/>
          </p:nvSpPr>
          <p:spPr>
            <a:xfrm>
              <a:off x="316151" y="1936340"/>
              <a:ext cx="849312" cy="2835031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159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35958" y="162371"/>
            <a:ext cx="5308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ЭЛЕКТРОННЫЕ УВЕДОМЛЕНИЯ ЕАПВ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82356" y="1275606"/>
            <a:ext cx="8424936" cy="3600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подписание 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Соглашения об электронном обмене с ЕАПО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отправка уведомлений по </a:t>
            </a:r>
            <a:r>
              <a:rPr lang="en-US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e-mail 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 письма с ЭЦП в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Л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ичном кабинете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отказ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от получения писем на бумаге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altLang="ru-RU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altLang="ru-RU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Aft>
                <a:spcPts val="600"/>
              </a:spcAft>
              <a:buClr>
                <a:srgbClr val="C45900"/>
              </a:buClr>
              <a:buFont typeface="Arial" pitchFamily="34" charset="0"/>
              <a:buNone/>
            </a:pPr>
            <a:endParaRPr alt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endParaRPr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endParaRPr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80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35958" y="162371"/>
            <a:ext cx="35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ЭЛЕКТРОННОЕ ДОСЬЕ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62135"/>
            <a:ext cx="7696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796" y="915566"/>
            <a:ext cx="836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П</a:t>
            </a: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ереписка и другие материалы заявки</a:t>
            </a:r>
          </a:p>
        </p:txBody>
      </p:sp>
    </p:spTree>
    <p:extLst>
      <p:ext uri="{BB962C8B-B14F-4D97-AF65-F5344CB8AC3E}">
        <p14:creationId xmlns:p14="http://schemas.microsoft.com/office/powerpoint/2010/main" val="337456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774973"/>
            <a:ext cx="9144000" cy="6446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Веб-портал ЕАПО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1664513"/>
            <a:ext cx="8892480" cy="270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835696" y="3723878"/>
            <a:ext cx="3744416" cy="50405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98" y="1435087"/>
            <a:ext cx="7416826" cy="370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576" y="774973"/>
            <a:ext cx="7772400" cy="7166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ОГЛАВЛЕНИЕ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1600" y="1435086"/>
            <a:ext cx="4032448" cy="23422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28186" y="1779662"/>
            <a:ext cx="7344214" cy="1800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16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5456"/>
            <a:ext cx="7872239" cy="385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576" y="627534"/>
            <a:ext cx="7772400" cy="7166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ПРОСМОТР ПУБЛИКАЦИИ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804248" y="2715766"/>
            <a:ext cx="1656184" cy="144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82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55576" y="627534"/>
            <a:ext cx="7772400" cy="7166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ПРОСМОТР ПУБЛИКАЦИИ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283144"/>
            <a:ext cx="8208911" cy="3808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788024" y="1563638"/>
            <a:ext cx="1224136" cy="21602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275606"/>
            <a:ext cx="1656184" cy="144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1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4" y="1260680"/>
            <a:ext cx="8512274" cy="981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7694"/>
            <a:ext cx="8424936" cy="25747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0" y="627534"/>
            <a:ext cx="9144000" cy="716657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РЕЕСТР ЕВРАЗИЙСКИХ ПАТЕНТОВ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6434" y="4083918"/>
            <a:ext cx="7783612" cy="9705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55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1BB3F28-D8FD-334C-876F-9F97209BC9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62" y="339502"/>
            <a:ext cx="7162534" cy="4883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5692" y="987574"/>
            <a:ext cx="7916708" cy="367240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ближайшее время…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58" y="162371"/>
            <a:ext cx="307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НОВШЕСТВА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28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1BB3F28-D8FD-334C-876F-9F97209BC9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62" y="339502"/>
            <a:ext cx="7162534" cy="4883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5692" y="843558"/>
            <a:ext cx="7916708" cy="3816424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Система электронного обмена ЕАПВ-онлайн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58" y="162371"/>
            <a:ext cx="307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ЕАПВ-ОНЛАЙН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59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35958" y="162371"/>
            <a:ext cx="473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ЭЛЕКТРОННЫЙ ПАТЕНТ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5" y="1779662"/>
            <a:ext cx="8424933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Личном кабинете ЕАПВ-ОНЛАЙН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 Реестрах евразийских п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а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тентов на </a:t>
            </a:r>
            <a:r>
              <a:rPr lang="en-US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eapo.org</a:t>
            </a: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на время переходного периода  ЕАПВ продолжит выдавать бумажные бланки</a:t>
            </a: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altLang="ru-RU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altLang="ru-RU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Aft>
                <a:spcPts val="600"/>
              </a:spcAft>
              <a:buClr>
                <a:srgbClr val="C45900"/>
              </a:buClr>
              <a:buFont typeface="Arial" pitchFamily="34" charset="0"/>
              <a:buNone/>
            </a:pPr>
            <a:endParaRPr alt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endParaRPr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endParaRPr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3651" y="987574"/>
            <a:ext cx="8486817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 1 мая 2022 г. электронные патенты</a:t>
            </a:r>
            <a:endParaRPr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2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35958" y="162371"/>
            <a:ext cx="4732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ЭЛЕКТРОННЫЙ ПАТЕНТ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95535" y="1779662"/>
            <a:ext cx="8424933" cy="25922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Полный отказ от дублирования при наличии Соглашения о получении корреспонденции в электронном виде – с 01.05.2022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Автоматическое принятие Соглашения при регистрации в системе ЕАПВ-ОНЛАЙН</a:t>
            </a:r>
            <a:endParaRPr lang="ru-RU" altLang="ru-RU" sz="3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altLang="ru-RU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altLang="ru-RU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Aft>
                <a:spcPts val="600"/>
              </a:spcAft>
              <a:buClr>
                <a:srgbClr val="C45900"/>
              </a:buClr>
              <a:buFont typeface="Arial" pitchFamily="34" charset="0"/>
              <a:buNone/>
            </a:pPr>
            <a:endParaRPr alt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endParaRPr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endParaRPr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3651" y="987574"/>
            <a:ext cx="8486817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Отказ от дублирования электронной корреспонденции</a:t>
            </a:r>
            <a:endParaRPr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3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1635646"/>
            <a:ext cx="6552728" cy="3254571"/>
          </a:xfrm>
          <a:prstGeom prst="rect">
            <a:avLst/>
          </a:prstGeom>
        </p:spPr>
        <p:txBody>
          <a:bodyPr rtlCol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Спасибо за внимание!</a:t>
            </a:r>
            <a:endParaRPr lang="en-US" u="sng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36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35958" y="162371"/>
            <a:ext cx="35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F6FC6">
                    <a:lumMod val="75000"/>
                  </a:srgbClr>
                </a:solidFill>
                <a:latin typeface="Calibri" panose="020F0502020204030204" pitchFamily="34" charset="0"/>
              </a:rPr>
              <a:t>СЕРВИСЫ ЕАПВ-ОНЛАЙН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95536" y="1059582"/>
            <a:ext cx="7848872" cy="37444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онлайн регистрация</a:t>
            </a:r>
            <a:endParaRPr altLang="ru-RU" sz="32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подача новых заявок на ПО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подача дополнительных материалов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уплата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пошлин за 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процедурные действия 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информации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</a:t>
            </a: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всем заявкам</a:t>
            </a: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</a:pPr>
            <a:r>
              <a:rPr lang="ru-RU" altLang="ru-RU" sz="32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электронное </a:t>
            </a:r>
            <a:r>
              <a:rPr lang="ru-RU" altLang="ru-R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досье заявок</a:t>
            </a:r>
          </a:p>
          <a:p>
            <a:pPr marL="0" indent="0"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None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lang="ru-RU"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altLang="ru-RU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80000"/>
              </a:lnSpc>
              <a:spcAft>
                <a:spcPct val="50000"/>
              </a:spcAft>
              <a:buClr>
                <a:schemeClr val="accent1">
                  <a:lumMod val="75000"/>
                </a:schemeClr>
              </a:buClr>
              <a:buFont typeface="Wingdings 3" panose="05040102010807070707" pitchFamily="18" charset="2"/>
              <a:buChar char=""/>
            </a:pPr>
            <a:endParaRPr altLang="ru-RU" sz="32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r>
              <a:rPr altLang="ru-RU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информации по заявкам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r>
              <a:rPr altLang="ru-RU" sz="3200" dirty="0">
                <a:solidFill>
                  <a:prstClr val="black"/>
                </a:solidFill>
                <a:latin typeface="Calibri" panose="020F0502020204030204" pitchFamily="34" charset="0"/>
              </a:rPr>
              <a:t>э</a:t>
            </a:r>
            <a:r>
              <a:rPr altLang="ru-RU" sz="3200" dirty="0" smtClean="0">
                <a:solidFill>
                  <a:prstClr val="black"/>
                </a:solidFill>
                <a:latin typeface="Calibri" panose="020F0502020204030204" pitchFamily="34" charset="0"/>
              </a:rPr>
              <a:t>лектронное досье заявок</a:t>
            </a:r>
            <a:endParaRPr altLang="ru-RU" sz="32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indent="0">
              <a:lnSpc>
                <a:spcPct val="200000"/>
              </a:lnSpc>
              <a:spcAft>
                <a:spcPts val="600"/>
              </a:spcAft>
              <a:buClr>
                <a:srgbClr val="C45900"/>
              </a:buClr>
              <a:buFont typeface="Arial" pitchFamily="34" charset="0"/>
              <a:buNone/>
            </a:pPr>
            <a:endParaRPr altLang="ru-RU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endParaRPr sz="24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spcAft>
                <a:spcPts val="600"/>
              </a:spcAft>
              <a:buClr>
                <a:srgbClr val="C45900"/>
              </a:buClr>
              <a:buFont typeface="Wingdings" panose="05000000000000000000" pitchFamily="2" charset="2"/>
              <a:buChar char="Ø"/>
            </a:pPr>
            <a:endParaRPr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46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35958" y="162371"/>
            <a:ext cx="35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F6FC6">
                    <a:lumMod val="75000"/>
                  </a:srgbClr>
                </a:solidFill>
                <a:latin typeface="Calibri" panose="020F0502020204030204" pitchFamily="34" charset="0"/>
              </a:rPr>
              <a:t>ВХОД И РЕГИСТРАЦИЯ</a:t>
            </a:r>
            <a:endParaRPr lang="ru-RU" sz="2400" b="1" dirty="0">
              <a:solidFill>
                <a:srgbClr val="0F6FC6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33652" y="987574"/>
            <a:ext cx="8486817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en-US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http</a:t>
            </a:r>
            <a:r>
              <a:rPr lang="en-US" alt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://</a:t>
            </a:r>
            <a:r>
              <a:rPr lang="en-US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portal.eapo.org</a:t>
            </a:r>
            <a:endParaRPr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53" y="2228850"/>
            <a:ext cx="3575545" cy="213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4" y="2228850"/>
            <a:ext cx="5010620" cy="2134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33655" y="1711873"/>
            <a:ext cx="3575544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вход </a:t>
            </a:r>
            <a:r>
              <a:rPr lang="ru-RU" altLang="ru-RU" sz="2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 имени и </a:t>
            </a: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паролю</a:t>
            </a:r>
            <a:endParaRPr lang="en-US" alt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3995934" y="1711873"/>
            <a:ext cx="4896545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онлайн регистрация</a:t>
            </a:r>
            <a:endParaRPr lang="en-US" altLang="ru-RU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7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35958" y="162371"/>
            <a:ext cx="3508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F6FC6">
                    <a:lumMod val="75000"/>
                  </a:srgbClr>
                </a:solidFill>
                <a:latin typeface="Calibri" panose="020F0502020204030204" pitchFamily="34" charset="0"/>
              </a:rPr>
              <a:t>СЕРТИФИКАТ ЭЦП</a:t>
            </a:r>
            <a:endParaRPr lang="ru-RU" sz="2400" b="1" dirty="0">
              <a:solidFill>
                <a:srgbClr val="0F6FC6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5606"/>
            <a:ext cx="35052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99455"/>
            <a:ext cx="47720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33655" y="915566"/>
            <a:ext cx="8486817" cy="5040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0" lang="ru-RU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0" lang="ru-RU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spcBef>
                <a:spcPts val="600"/>
              </a:spcBef>
              <a:spcAft>
                <a:spcPts val="1200"/>
              </a:spcAft>
              <a:buClr>
                <a:srgbClr val="C00000"/>
              </a:buClr>
              <a:buNone/>
            </a:pPr>
            <a:r>
              <a:rPr lang="ru-RU" alt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ПРОСТО И БЕСПЛАТНО</a:t>
            </a:r>
            <a:endParaRPr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5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C1BB3F28-D8FD-334C-876F-9F97209BC9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bg1">
                <a:lumMod val="8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62" y="339502"/>
            <a:ext cx="7162534" cy="488354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255692" y="987574"/>
            <a:ext cx="7916708" cy="3672408"/>
          </a:xfrm>
          <a:prstGeom prst="rect">
            <a:avLst/>
          </a:prstGeom>
        </p:spPr>
        <p:txBody>
          <a:bodyPr vert="horz" lIns="0" tIns="45720" rIns="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Подача новой заявки на промышленный образец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35958" y="162371"/>
            <a:ext cx="3078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ЕАПВ-ОНЛАЙН</a:t>
            </a:r>
            <a:endParaRPr lang="ru-RU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0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87624" y="162370"/>
            <a:ext cx="3724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ОБЩАЯ ИНФОРМАЦИЯ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64" y="1203597"/>
            <a:ext cx="8639112" cy="347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47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15616" y="162370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ПРОМЫШЛЕННЫЕ ОБРАЗЦЫ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39" y="1131590"/>
            <a:ext cx="8024678" cy="348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4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1115616" y="16237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ИЗОБРАЖЕНИЯ И ДОКУМЕНТЫ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87574"/>
            <a:ext cx="65627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8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sz="2400" dirty="0" smtClean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txDef>
  </a:objectDefaults>
  <a:extraClrSchemeLst/>
</a:theme>
</file>

<file path=ppt/theme/theme2.xml><?xml version="1.0" encoding="utf-8"?>
<a:theme xmlns:a="http://schemas.openxmlformats.org/drawingml/2006/main" name="1_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Urban Pop">
  <a:themeElements>
    <a:clrScheme name="EAPO-00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APO DIN1">
      <a:majorFont>
        <a:latin typeface="DIN"/>
        <a:ea typeface=""/>
        <a:cs typeface=""/>
      </a:majorFont>
      <a:minorFont>
        <a:latin typeface="DIN Light"/>
        <a:ea typeface=""/>
        <a:cs typeface="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19229</TotalTime>
  <Words>228</Words>
  <Application>Microsoft Office PowerPoint</Application>
  <PresentationFormat>Экран (16:9)</PresentationFormat>
  <Paragraphs>102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5" baseType="lpstr">
      <vt:lpstr>Urban Pop</vt:lpstr>
      <vt:lpstr>1_Urban Pop</vt:lpstr>
      <vt:lpstr>2_Urban Pop</vt:lpstr>
      <vt:lpstr>Электронные сервисы ЕАПВ  для  промышленных образцов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Веб-портал ЕАПО</vt:lpstr>
      <vt:lpstr>ОГЛАВЛЕНИЕ</vt:lpstr>
      <vt:lpstr>ПРОСМОТР ПУБЛИКАЦИИ</vt:lpstr>
      <vt:lpstr>ПРОСМОТР ПУБЛИКАЦИИ</vt:lpstr>
      <vt:lpstr>РЕЕСТР ЕВРАЗИЙСКИХ ПАТЕНТОВ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Часть 1.  Евразийская патентная система</dc:title>
  <dc:creator>MainUser</dc:creator>
  <cp:lastModifiedBy>Овчинников Антон Викторович</cp:lastModifiedBy>
  <cp:revision>660</cp:revision>
  <cp:lastPrinted>2022-03-17T08:46:01Z</cp:lastPrinted>
  <dcterms:created xsi:type="dcterms:W3CDTF">2016-10-03T08:17:21Z</dcterms:created>
  <dcterms:modified xsi:type="dcterms:W3CDTF">2022-04-26T11:43:05Z</dcterms:modified>
</cp:coreProperties>
</file>