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7"/>
  </p:notesMasterIdLst>
  <p:sldIdLst>
    <p:sldId id="355" r:id="rId2"/>
    <p:sldId id="507" r:id="rId3"/>
    <p:sldId id="504" r:id="rId4"/>
    <p:sldId id="506" r:id="rId5"/>
    <p:sldId id="455" r:id="rId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16" autoAdjust="0"/>
    <p:restoredTop sz="87776" autoAdjust="0"/>
  </p:normalViewPr>
  <p:slideViewPr>
    <p:cSldViewPr>
      <p:cViewPr>
        <p:scale>
          <a:sx n="100" d="100"/>
          <a:sy n="100" d="100"/>
        </p:scale>
        <p:origin x="-93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1"/>
            <a:ext cx="294566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3" tIns="47786" rIns="95573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6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60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73" tIns="47786" rIns="95573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CAB22B6-C290-4E39-B994-AF3558914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623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A25AE-DD3E-45F7-84AA-4E6262CD2DA2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98E65-3C8F-44A7-99F3-3B28736DF0F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7300AE-243D-4E9E-90B6-C9680E448128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4E488-054A-4CDB-ADAB-C96CB935475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15A9C9-73FD-4693-89B6-BB5A85073DF6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15E45-B15C-4E3B-883B-622381AB841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2CE30-90DA-4C21-B4AD-ED3E30064811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78287-A5F1-4ACE-B18C-86BB313FF18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0E1884-2590-4425-9BBC-23DC034BE40A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9CE33-BD10-41BF-B0D4-181C6877684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FE4CA-3460-4206-9003-DF9E387480BB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6D9FA-57E2-44C9-9A46-2425B1971DC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5E1331-9D1E-4B90-A8DA-F5046833883B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60206-D4D6-4C43-8B85-89EF95101B5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A4C9FF-83C9-45EF-B110-232C0D940BF6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A84AC-9C20-4362-B3E9-5896E6A8D5A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2C27-BEB1-4703-80C4-5FA3E532C906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CB994-C9C8-4526-A396-1171FB94DD4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B16FA-6778-426D-803D-89BF4E3E261D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C2A7D-80C5-4E2D-A006-05000D031AD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91D059-EB08-4629-8AE0-E99BDAEE0FDF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114CE-70A2-4D0A-8553-D3987578AA4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8FAA903A-C816-4E2E-9F01-F8D17A1C7907}" type="datetimeFigureOut">
              <a:rPr lang="ru-RU" altLang="ru-RU" smtClean="0"/>
              <a:pPr>
                <a:defRPr/>
              </a:pPr>
              <a:t>26.04.2022</a:t>
            </a:fld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FABBE6CB-FCD4-4EB9-A678-46DED396637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5805264"/>
            <a:ext cx="6400800" cy="504056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1800" dirty="0" smtClean="0"/>
              <a:t>26 апреля 2022 года</a:t>
            </a:r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ru-RU" sz="2800" dirty="0">
                <a:solidFill>
                  <a:srgbClr val="002060"/>
                </a:solidFill>
              </a:rPr>
              <a:t>Изменения в Положение о пошлинах ЕАПО, принятые на заседании Административного совета ЕАПО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alt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00744" cy="792088"/>
          </a:xfrm>
        </p:spPr>
        <p:txBody>
          <a:bodyPr/>
          <a:lstStyle/>
          <a:p>
            <a:pPr algn="l"/>
            <a:r>
              <a:rPr lang="ru-RU" sz="2000" dirty="0" smtClean="0"/>
              <a:t>Соотношение размеров единой процедурной пошлины в рублях и долларах США</a:t>
            </a:r>
            <a:endParaRPr lang="ru-R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564904"/>
            <a:ext cx="878229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79511" y="1484784"/>
            <a:ext cx="8712969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ru-RU" sz="1600" dirty="0" smtClean="0"/>
              <a:t>ЕПП до 2007 года – 800 </a:t>
            </a:r>
            <a:r>
              <a:rPr lang="en-US" sz="1600" dirty="0" smtClean="0"/>
              <a:t>USD</a:t>
            </a:r>
            <a:endParaRPr lang="ru-RU" sz="1600" dirty="0" smtClean="0"/>
          </a:p>
          <a:p>
            <a:pPr marL="0" indent="0" fontAlgn="auto">
              <a:spcAft>
                <a:spcPts val="0"/>
              </a:spcAft>
              <a:buNone/>
            </a:pPr>
            <a:r>
              <a:rPr lang="ru-RU" sz="1600" dirty="0" smtClean="0"/>
              <a:t>ЕПП с 2007 до 2017 гг. – 25.500 руб.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ru-RU" sz="1600" dirty="0" smtClean="0"/>
              <a:t>ЕПП с 2017 по н/</a:t>
            </a:r>
            <a:r>
              <a:rPr lang="ru-RU" sz="1600" dirty="0" err="1" smtClean="0"/>
              <a:t>вр</a:t>
            </a:r>
            <a:r>
              <a:rPr lang="ru-RU" sz="1600" dirty="0" smtClean="0"/>
              <a:t> – 28.000 руб.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147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6336704" cy="1224136"/>
          </a:xfrm>
          <a:solidFill>
            <a:schemeClr val="accent5">
              <a:alpha val="42000"/>
            </a:schemeClr>
          </a:solidFill>
          <a:scene3d>
            <a:camera prst="orthographicFront"/>
            <a:lightRig rig="threePt" dir="t"/>
          </a:scene3d>
          <a:sp3d prstMaterial="translucentPowder">
            <a:bevelT w="63500"/>
          </a:sp3d>
        </p:spPr>
        <p:txBody>
          <a:bodyPr>
            <a:noAutofit/>
          </a:bodyPr>
          <a:lstStyle/>
          <a:p>
            <a:r>
              <a:rPr lang="ru-R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Совершенствование процедуры рассмотрения евразийских заявок, повышение эффективности деятельности экспертного состава Ведомства; обеспечение деятельности ЕАПВ в качестве МПО и ОМПЭ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347864" y="1844824"/>
            <a:ext cx="5301208" cy="1512168"/>
          </a:xfrm>
          <a:prstGeom prst="rect">
            <a:avLst/>
          </a:prstGeom>
          <a:solidFill>
            <a:schemeClr val="accent5">
              <a:alpha val="42000"/>
            </a:schemeClr>
          </a:solidFill>
          <a:scene3d>
            <a:camera prst="orthographicFront"/>
            <a:lightRig rig="threePt" dir="t"/>
          </a:scene3d>
          <a:sp3d prstMaterial="translucentPowder">
            <a:bevelT w="63500"/>
          </a:sp3d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Развитие сотрудничества с государствами-участниками ЕАПК: создание единого евразийского образовательного пространства, содействие квалификационному росту специалистов НПВ и ЕАПВ и т.д.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39552" y="3477766"/>
            <a:ext cx="6336704" cy="1512168"/>
          </a:xfrm>
          <a:prstGeom prst="rect">
            <a:avLst/>
          </a:prstGeom>
          <a:solidFill>
            <a:schemeClr val="accent5">
              <a:alpha val="42000"/>
            </a:schemeClr>
          </a:solidFill>
          <a:scene3d>
            <a:camera prst="orthographicFront"/>
            <a:lightRig rig="threePt" dir="t"/>
          </a:scene3d>
          <a:sp3d prstMaterial="translucentPowder">
            <a:bevelT w="63500"/>
          </a:sp3d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ru-R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Поддержание необходимого уровня технической модернизации Ведомства с обеспечением должной технической поддержки и сопровождением внутренних систем и оборудования в пределах информационной структуры ЕАПВ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427984" y="5085184"/>
            <a:ext cx="4464496" cy="1512168"/>
          </a:xfrm>
          <a:prstGeom prst="rect">
            <a:avLst/>
          </a:prstGeom>
          <a:solidFill>
            <a:schemeClr val="accent5">
              <a:alpha val="42000"/>
            </a:schemeClr>
          </a:solidFill>
          <a:scene3d>
            <a:camera prst="orthographicFront"/>
            <a:lightRig rig="threePt" dir="t"/>
          </a:scene3d>
          <a:sp3d prstMaterial="translucentPowder">
            <a:bevelT w="63500"/>
          </a:sp3d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ru-R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Поддержание необходимого уровня расходов, связанных с обеспечением официальной деятельности ЕАПВ: содержание зданий и служебных помещений и пр.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4584"/>
            <a:ext cx="6336198" cy="617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4213" y="1916832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7200" b="1" i="1" kern="0" dirty="0" smtClean="0">
                <a:solidFill>
                  <a:srgbClr val="6909F7"/>
                </a:solidFill>
              </a:rPr>
              <a:t>Спасибо за </a:t>
            </a:r>
          </a:p>
          <a:p>
            <a:pPr eaLnBrk="1" hangingPunct="1"/>
            <a:r>
              <a:rPr lang="ru-RU" altLang="ru-RU" sz="7200" b="1" i="1" kern="0" dirty="0" smtClean="0">
                <a:solidFill>
                  <a:srgbClr val="6909F7"/>
                </a:solidFill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1063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14723</TotalTime>
  <Words>143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Изменения в Положение о пошлинах ЕАПО, принятые на заседании Административного совета ЕАПО </vt:lpstr>
      <vt:lpstr>Соотношение размеров единой процедурной пошлины в рублях и долларах США</vt:lpstr>
      <vt:lpstr>Презентация PowerPoint</vt:lpstr>
      <vt:lpstr>Презентация PowerPoint</vt:lpstr>
      <vt:lpstr>Презентация PowerPoint</vt:lpstr>
    </vt:vector>
  </TitlesOfParts>
  <Company>EAPO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KUDASHOV</dc:creator>
  <cp:lastModifiedBy>Светлов Олег Юрьевич</cp:lastModifiedBy>
  <cp:revision>434</cp:revision>
  <cp:lastPrinted>2022-04-26T09:39:52Z</cp:lastPrinted>
  <dcterms:created xsi:type="dcterms:W3CDTF">2006-07-28T07:36:28Z</dcterms:created>
  <dcterms:modified xsi:type="dcterms:W3CDTF">2022-04-26T11:18:14Z</dcterms:modified>
</cp:coreProperties>
</file>