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  <p:sldMasterId id="2147483684" r:id="rId2"/>
  </p:sldMasterIdLst>
  <p:notesMasterIdLst>
    <p:notesMasterId r:id="rId16"/>
  </p:notesMasterIdLst>
  <p:handoutMasterIdLst>
    <p:handoutMasterId r:id="rId17"/>
  </p:handoutMasterIdLst>
  <p:sldIdLst>
    <p:sldId id="457" r:id="rId3"/>
    <p:sldId id="535" r:id="rId4"/>
    <p:sldId id="572" r:id="rId5"/>
    <p:sldId id="577" r:id="rId6"/>
    <p:sldId id="578" r:id="rId7"/>
    <p:sldId id="576" r:id="rId8"/>
    <p:sldId id="562" r:id="rId9"/>
    <p:sldId id="563" r:id="rId10"/>
    <p:sldId id="564" r:id="rId11"/>
    <p:sldId id="571" r:id="rId12"/>
    <p:sldId id="575" r:id="rId13"/>
    <p:sldId id="574" r:id="rId14"/>
    <p:sldId id="466" r:id="rId15"/>
  </p:sldIdLst>
  <p:sldSz cx="9144000" cy="5143500" type="screen16x9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D074318-91A3-48C4-A8C0-C0BF6C805DD1}">
          <p14:sldIdLst>
            <p14:sldId id="457"/>
            <p14:sldId id="535"/>
            <p14:sldId id="572"/>
            <p14:sldId id="577"/>
            <p14:sldId id="578"/>
            <p14:sldId id="576"/>
            <p14:sldId id="562"/>
            <p14:sldId id="563"/>
            <p14:sldId id="564"/>
            <p14:sldId id="571"/>
            <p14:sldId id="575"/>
            <p14:sldId id="574"/>
            <p14:sldId id="46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121">
          <p15:clr>
            <a:srgbClr val="A4A3A4"/>
          </p15:clr>
        </p15:guide>
        <p15:guide id="2" pos="7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8">
          <p15:clr>
            <a:srgbClr val="A4A3A4"/>
          </p15:clr>
        </p15:guide>
        <p15:guide id="4" pos="2141">
          <p15:clr>
            <a:srgbClr val="A4A3A4"/>
          </p15:clr>
        </p15:guide>
        <p15:guide id="5" orient="horz" pos="31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66B7"/>
    <a:srgbClr val="EEB500"/>
    <a:srgbClr val="FFCDCD"/>
    <a:srgbClr val="FF9900"/>
    <a:srgbClr val="F2B800"/>
    <a:srgbClr val="DEA900"/>
    <a:srgbClr val="9A7500"/>
    <a:srgbClr val="B48900"/>
    <a:srgbClr val="F8DEAE"/>
    <a:srgbClr val="B32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8F07F4-79F9-4F2B-A2E6-F39097472B39}" v="15" dt="2021-05-23T08:05:30.869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1" autoAdjust="0"/>
    <p:restoredTop sz="88122" autoAdjust="0"/>
  </p:normalViewPr>
  <p:slideViewPr>
    <p:cSldViewPr>
      <p:cViewPr varScale="1">
        <p:scale>
          <a:sx n="137" d="100"/>
          <a:sy n="137" d="100"/>
        </p:scale>
        <p:origin x="-2784" y="-84"/>
      </p:cViewPr>
      <p:guideLst>
        <p:guide orient="horz" pos="1121"/>
        <p:guide pos="748"/>
      </p:guideLst>
    </p:cSldViewPr>
  </p:slideViewPr>
  <p:outlineViewPr>
    <p:cViewPr>
      <p:scale>
        <a:sx n="33" d="100"/>
        <a:sy n="33" d="100"/>
      </p:scale>
      <p:origin x="0" y="28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1854" y="-84"/>
      </p:cViewPr>
      <p:guideLst>
        <p:guide orient="horz" pos="2880"/>
        <p:guide orient="horz" pos="3128"/>
        <p:guide orient="horz" pos="3129"/>
        <p:guide pos="216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35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64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37B7B-CAE2-4C48-A738-B49F7290C54F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31600"/>
            <a:ext cx="2945659" cy="496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5" y="9431600"/>
            <a:ext cx="2945659" cy="496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68EED-A435-4B27-A8CE-94FC23B25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46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4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00EB6-1FC6-4F21-A2C4-5A8F1F8E538E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1600"/>
            <a:ext cx="2945659" cy="496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1600"/>
            <a:ext cx="2945659" cy="496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05A3F-EB04-4B7B-B7D4-2AA08EBE2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401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05A3F-EB04-4B7B-B7D4-2AA08EBE26BB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881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05A3F-EB04-4B7B-B7D4-2AA08EBE26B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589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05A3F-EB04-4B7B-B7D4-2AA08EBE26B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589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05A3F-EB04-4B7B-B7D4-2AA08EBE26B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589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05A3F-EB04-4B7B-B7D4-2AA08EBE26B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589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05A3F-EB04-4B7B-B7D4-2AA08EBE26B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589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05A3F-EB04-4B7B-B7D4-2AA08EBE26B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589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05A3F-EB04-4B7B-B7D4-2AA08EBE26B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589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05A3F-EB04-4B7B-B7D4-2AA08EBE26B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589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05A3F-EB04-4B7B-B7D4-2AA08EBE26B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589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05A3F-EB04-4B7B-B7D4-2AA08EBE26B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589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257300"/>
            <a:ext cx="3886200" cy="1143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2402683"/>
            <a:ext cx="3886200" cy="136921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946851"/>
            <a:ext cx="9144000" cy="559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30" y="4127004"/>
            <a:ext cx="9144066" cy="953363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CABA-2A09-4985-947B-11CA7C7FA18D}" type="datetimeFigureOut">
              <a:rPr lang="ru-RU"/>
              <a:pPr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82EF514-3A89-44DC-8BFC-DEA9F55E1A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110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-196" y="4059255"/>
            <a:ext cx="7605568" cy="695933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80725" y="4587381"/>
            <a:ext cx="7465656" cy="556120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CABA-2A09-4985-947B-11CA7C7FA18D}" type="datetimeFigureOut">
              <a:rPr lang="ru-RU"/>
              <a:pPr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514-3A89-44DC-8BFC-DEA9F55E1A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1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-196" y="4059255"/>
            <a:ext cx="7605568" cy="695933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CABA-2A09-4985-947B-11CA7C7FA18D}" type="datetimeFigureOut">
              <a:rPr lang="ru-RU"/>
              <a:pPr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514-3A89-44DC-8BFC-DEA9F55E1A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11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5" y="3970138"/>
            <a:ext cx="9144093" cy="1082279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5" y="3970138"/>
            <a:ext cx="9144093" cy="1082279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" y="4159449"/>
            <a:ext cx="9146383" cy="985837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257300"/>
            <a:ext cx="3886200" cy="1143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2402681"/>
            <a:ext cx="3886200" cy="136921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946849"/>
            <a:ext cx="9144000" cy="559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30" y="4127002"/>
            <a:ext cx="9144066" cy="953363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CABA-2A09-4985-947B-11CA7C7FA18D}" type="datetimeFigureOut">
              <a:rPr lang="ru-RU"/>
              <a:pPr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82EF514-3A89-44DC-8BFC-DEA9F55E1A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332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4093369"/>
            <a:ext cx="7239000" cy="1050131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07389" y="4611032"/>
            <a:ext cx="7338991" cy="533997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00151"/>
            <a:ext cx="7772400" cy="28003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4059253"/>
            <a:ext cx="7605568" cy="695933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80725" y="4587381"/>
            <a:ext cx="7465656" cy="556120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CABA-2A09-4985-947B-11CA7C7FA18D}" type="datetimeFigureOut">
              <a:rPr lang="ru-RU"/>
              <a:pPr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514-3A89-44DC-8BFC-DEA9F55E1A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946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1" y="4159449"/>
            <a:ext cx="9146383" cy="985837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5" y="3970138"/>
            <a:ext cx="9144093" cy="1082279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5" y="3970138"/>
            <a:ext cx="9144093" cy="1082279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25341"/>
            <a:ext cx="7772400" cy="1021556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600201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3946849"/>
            <a:ext cx="9144000" cy="559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30" y="4127002"/>
            <a:ext cx="9144066" cy="953363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CABA-2A09-4985-947B-11CA7C7FA18D}" type="datetimeFigureOut">
              <a:rPr lang="ru-RU"/>
              <a:pPr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514-3A89-44DC-8BFC-DEA9F55E1A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677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4611032"/>
            <a:ext cx="7338991" cy="533997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4093369"/>
            <a:ext cx="7239000" cy="1050131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4059253"/>
            <a:ext cx="7605568" cy="695933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680725" y="4587381"/>
            <a:ext cx="7465656" cy="556120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CABA-2A09-4985-947B-11CA7C7FA18D}" type="datetimeFigureOut">
              <a:rPr lang="ru-RU"/>
              <a:pPr/>
              <a:t>26.04.2022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514-3A89-44DC-8BFC-DEA9F55E1A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152144"/>
            <a:ext cx="3657600" cy="290779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152144"/>
            <a:ext cx="3657600" cy="290779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516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4611032"/>
            <a:ext cx="7338991" cy="533997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4093369"/>
            <a:ext cx="7239000" cy="1050131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151335"/>
            <a:ext cx="3657600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151335"/>
            <a:ext cx="3657600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4059253"/>
            <a:ext cx="7605568" cy="695933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680725" y="4587381"/>
            <a:ext cx="7465656" cy="556120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CABA-2A09-4985-947B-11CA7C7FA18D}" type="datetimeFigureOut">
              <a:rPr lang="ru-RU"/>
              <a:pPr/>
              <a:t>26.04.2022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514-3A89-44DC-8BFC-DEA9F55E1A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1657350"/>
            <a:ext cx="3657600" cy="2400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1657350"/>
            <a:ext cx="3657600" cy="2400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01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3757614"/>
            <a:ext cx="7439025" cy="117871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0" y="4298751"/>
            <a:ext cx="9147178" cy="84475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" y="3730058"/>
            <a:ext cx="7674867" cy="696224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2382" y="4272181"/>
            <a:ext cx="9146382" cy="697721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CABA-2A09-4985-947B-11CA7C7FA18D}" type="datetimeFigureOut">
              <a:rPr lang="ru-RU"/>
              <a:pPr/>
              <a:t>26.04.2022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514-3A89-44DC-8BFC-DEA9F55E1A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53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4298751"/>
            <a:ext cx="9147178" cy="84475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4036220"/>
            <a:ext cx="3286124" cy="905471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-2382" y="4272181"/>
            <a:ext cx="9146382" cy="697721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196" y="4010265"/>
            <a:ext cx="3426231" cy="708544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CABA-2A09-4985-947B-11CA7C7FA18D}" type="datetimeFigureOut">
              <a:rPr lang="ru-RU"/>
              <a:pPr/>
              <a:t>26.04.2022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514-3A89-44DC-8BFC-DEA9F55E1A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382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3757614"/>
            <a:ext cx="7439025" cy="117871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4298751"/>
            <a:ext cx="9147178" cy="84475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457200"/>
            <a:ext cx="3383280" cy="6858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" y="3730058"/>
            <a:ext cx="7674867" cy="696224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-2382" y="4272181"/>
            <a:ext cx="9146382" cy="697721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CABA-2A09-4985-947B-11CA7C7FA18D}" type="datetimeFigureOut">
              <a:rPr lang="ru-RU"/>
              <a:pPr/>
              <a:t>26.04.2022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514-3A89-44DC-8BFC-DEA9F55E1A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457200"/>
            <a:ext cx="3886200" cy="31432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145286"/>
            <a:ext cx="3383280" cy="246888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66884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00151"/>
            <a:ext cx="7772400" cy="28003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4059255"/>
            <a:ext cx="7605568" cy="695933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80725" y="4587381"/>
            <a:ext cx="7465656" cy="556120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CABA-2A09-4985-947B-11CA7C7FA18D}" type="datetimeFigureOut">
              <a:rPr lang="ru-RU"/>
              <a:pPr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514-3A89-44DC-8BFC-DEA9F55E1A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1326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4611032"/>
            <a:ext cx="7338991" cy="533997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4093369"/>
            <a:ext cx="7239000" cy="1050131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457200"/>
            <a:ext cx="3886200" cy="314324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4059253"/>
            <a:ext cx="7605568" cy="695933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680725" y="4587381"/>
            <a:ext cx="7465656" cy="556120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CABA-2A09-4985-947B-11CA7C7FA18D}" type="datetimeFigureOut">
              <a:rPr lang="ru-RU"/>
              <a:pPr/>
              <a:t>26.04.2022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514-3A89-44DC-8BFC-DEA9F55E1A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457200"/>
            <a:ext cx="3383280" cy="6858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7" y="1143000"/>
            <a:ext cx="3381375" cy="24717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308250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4093369"/>
            <a:ext cx="7239000" cy="1050131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07389" y="4611032"/>
            <a:ext cx="7338991" cy="533997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196" y="4059253"/>
            <a:ext cx="7605568" cy="695933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80725" y="4587381"/>
            <a:ext cx="7465656" cy="556120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CABA-2A09-4985-947B-11CA7C7FA18D}" type="datetimeFigureOut">
              <a:rPr lang="ru-RU"/>
              <a:pPr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514-3A89-44DC-8BFC-DEA9F55E1A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82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4093369"/>
            <a:ext cx="7239000" cy="1050131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07389" y="4611032"/>
            <a:ext cx="7338991" cy="533997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196" y="4059253"/>
            <a:ext cx="7605568" cy="695933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80725" y="4587381"/>
            <a:ext cx="7465656" cy="556120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CABA-2A09-4985-947B-11CA7C7FA18D}" type="datetimeFigureOut">
              <a:rPr lang="ru-RU"/>
              <a:pPr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514-3A89-44DC-8BFC-DEA9F55E1A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276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25342"/>
            <a:ext cx="7772400" cy="1021556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600201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3946851"/>
            <a:ext cx="9144000" cy="559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CABA-2A09-4985-947B-11CA7C7FA18D}" type="datetimeFigureOut">
              <a:rPr lang="ru-RU"/>
              <a:pPr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514-3A89-44DC-8BFC-DEA9F55E1A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511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4059255"/>
            <a:ext cx="7605568" cy="695933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CABA-2A09-4985-947B-11CA7C7FA18D}" type="datetimeFigureOut">
              <a:rPr lang="ru-RU"/>
              <a:pPr/>
              <a:t>26.04.2022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514-3A89-44DC-8BFC-DEA9F55E1A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152144"/>
            <a:ext cx="3657600" cy="290779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152144"/>
            <a:ext cx="3657600" cy="290779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177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151335"/>
            <a:ext cx="3657600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151335"/>
            <a:ext cx="3657600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4059255"/>
            <a:ext cx="7605568" cy="695933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680725" y="4587381"/>
            <a:ext cx="7465656" cy="556120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CABA-2A09-4985-947B-11CA7C7FA18D}" type="datetimeFigureOut">
              <a:rPr lang="ru-RU"/>
              <a:pPr/>
              <a:t>26.04.2022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514-3A89-44DC-8BFC-DEA9F55E1A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1657350"/>
            <a:ext cx="3657600" cy="2400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1657350"/>
            <a:ext cx="3657600" cy="2400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46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" y="3730060"/>
            <a:ext cx="7674867" cy="696224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CABA-2A09-4985-947B-11CA7C7FA18D}" type="datetimeFigureOut">
              <a:rPr lang="ru-RU"/>
              <a:pPr/>
              <a:t>26.04.2022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514-3A89-44DC-8BFC-DEA9F55E1A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318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196" y="4010265"/>
            <a:ext cx="3426231" cy="708544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CABA-2A09-4985-947B-11CA7C7FA18D}" type="datetimeFigureOut">
              <a:rPr lang="ru-RU"/>
              <a:pPr/>
              <a:t>26.04.2022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514-3A89-44DC-8BFC-DEA9F55E1A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 title="Заголовок"/>
          <p:cNvSpPr txBox="1"/>
          <p:nvPr userDrawn="1"/>
        </p:nvSpPr>
        <p:spPr>
          <a:xfrm>
            <a:off x="971600" y="555527"/>
            <a:ext cx="7704856" cy="461665"/>
          </a:xfrm>
          <a:prstGeom prst="rect">
            <a:avLst/>
          </a:prstGeom>
          <a:effectLst>
            <a:outerShdw blurRad="50800" dist="41909" dir="5400000" rotWithShape="0">
              <a:srgbClr val="000000">
                <a:alpha val="40000"/>
              </a:srgbClr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971550" y="555627"/>
            <a:ext cx="7704138" cy="461963"/>
          </a:xfrm>
        </p:spPr>
        <p:txBody>
          <a:bodyPr/>
          <a:lstStyle>
            <a:lvl1pPr marL="6858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31015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457200"/>
            <a:ext cx="3383280" cy="6858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" y="3730060"/>
            <a:ext cx="7674867" cy="696224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-2382" y="4272183"/>
            <a:ext cx="9146382" cy="697721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CABA-2A09-4985-947B-11CA7C7FA18D}" type="datetimeFigureOut">
              <a:rPr lang="ru-RU"/>
              <a:pPr/>
              <a:t>26.04.2022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514-3A89-44DC-8BFC-DEA9F55E1A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457200"/>
            <a:ext cx="3886200" cy="31432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145286"/>
            <a:ext cx="3383280" cy="246888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60517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457200"/>
            <a:ext cx="3886200" cy="314324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4059255"/>
            <a:ext cx="7605568" cy="695933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680725" y="4587381"/>
            <a:ext cx="7465656" cy="556120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CABA-2A09-4985-947B-11CA7C7FA18D}" type="datetimeFigureOut">
              <a:rPr lang="ru-RU"/>
              <a:pPr/>
              <a:t>26.04.2022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514-3A89-44DC-8BFC-DEA9F55E1A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457200"/>
            <a:ext cx="3383280" cy="6858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9" y="1143001"/>
            <a:ext cx="3381375" cy="24717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70624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14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05978"/>
            <a:ext cx="7772400" cy="85725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00151"/>
            <a:ext cx="7772400" cy="339447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4812507"/>
            <a:ext cx="1981200" cy="273844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8B1CABA-2A09-4985-947B-11CA7C7FA18D}" type="datetimeFigureOut">
              <a:rPr lang="ru-RU"/>
              <a:pPr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4812507"/>
            <a:ext cx="2895600" cy="273844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4812507"/>
            <a:ext cx="457200" cy="273844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882EF514-3A89-44DC-8BFC-DEA9F55E1A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10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14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05978"/>
            <a:ext cx="7772400" cy="85725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00151"/>
            <a:ext cx="7772400" cy="339447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4812507"/>
            <a:ext cx="1981200" cy="273844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8B1CABA-2A09-4985-947B-11CA7C7FA18D}" type="datetimeFigureOut">
              <a:rPr lang="ru-RU"/>
              <a:pPr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4812507"/>
            <a:ext cx="2895600" cy="273844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4812507"/>
            <a:ext cx="457200" cy="273844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882EF514-3A89-44DC-8BFC-DEA9F55E1A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324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827584" y="123478"/>
            <a:ext cx="8064896" cy="4464496"/>
          </a:xfrm>
        </p:spPr>
        <p:txBody>
          <a:bodyPr rtlCol="0">
            <a:normAutofit fontScale="90000"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3100" b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/>
            </a:r>
            <a:br>
              <a:rPr lang="ru-RU" sz="3100" b="1" dirty="0" smtClean="0">
                <a:solidFill>
                  <a:schemeClr val="bg1"/>
                </a:solidFill>
                <a:latin typeface="Constantia" panose="02030602050306030303" pitchFamily="18" charset="0"/>
              </a:rPr>
            </a:br>
            <a:r>
              <a:rPr lang="ru-RU" sz="3100" b="1" dirty="0">
                <a:solidFill>
                  <a:schemeClr val="bg1"/>
                </a:solidFill>
                <a:latin typeface="Constantia" panose="02030602050306030303" pitchFamily="18" charset="0"/>
              </a:rPr>
              <a:t/>
            </a:r>
            <a:br>
              <a:rPr lang="ru-RU" sz="3100" b="1" dirty="0">
                <a:solidFill>
                  <a:schemeClr val="bg1"/>
                </a:solidFill>
                <a:latin typeface="Constantia" panose="02030602050306030303" pitchFamily="18" charset="0"/>
              </a:rPr>
            </a:br>
            <a:r>
              <a:rPr lang="ru-RU" sz="3100" b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/>
            </a:r>
            <a:br>
              <a:rPr lang="ru-RU" sz="3100" b="1" dirty="0" smtClean="0">
                <a:solidFill>
                  <a:schemeClr val="bg1"/>
                </a:solidFill>
                <a:latin typeface="Constantia" panose="02030602050306030303" pitchFamily="18" charset="0"/>
              </a:rPr>
            </a:br>
            <a:r>
              <a:rPr lang="ru-RU" sz="3100" b="1" dirty="0">
                <a:solidFill>
                  <a:schemeClr val="bg1"/>
                </a:solidFill>
                <a:latin typeface="Constantia" panose="02030602050306030303" pitchFamily="18" charset="0"/>
              </a:rPr>
              <a:t/>
            </a:r>
            <a:br>
              <a:rPr lang="ru-RU" sz="3100" b="1" dirty="0">
                <a:solidFill>
                  <a:schemeClr val="bg1"/>
                </a:solidFill>
                <a:latin typeface="Constantia" panose="02030602050306030303" pitchFamily="18" charset="0"/>
              </a:rPr>
            </a:br>
            <a:r>
              <a:rPr lang="ru-RU" sz="3100" b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/>
            </a:r>
            <a:br>
              <a:rPr lang="ru-RU" sz="3100" b="1" dirty="0" smtClean="0">
                <a:solidFill>
                  <a:schemeClr val="bg1"/>
                </a:solidFill>
                <a:latin typeface="Constantia" panose="02030602050306030303" pitchFamily="18" charset="0"/>
              </a:rPr>
            </a:br>
            <a:r>
              <a:rPr lang="ru-RU" sz="3100" b="1" dirty="0">
                <a:solidFill>
                  <a:schemeClr val="bg1"/>
                </a:solidFill>
                <a:latin typeface="Constantia" panose="02030602050306030303" pitchFamily="18" charset="0"/>
              </a:rPr>
              <a:t/>
            </a:r>
            <a:br>
              <a:rPr lang="ru-RU" sz="3100" b="1" dirty="0">
                <a:solidFill>
                  <a:schemeClr val="bg1"/>
                </a:solidFill>
                <a:latin typeface="Constantia" panose="02030602050306030303" pitchFamily="18" charset="0"/>
              </a:rPr>
            </a:br>
            <a:r>
              <a:rPr lang="ru-RU" sz="3100" b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Евразийская </a:t>
            </a:r>
            <a:r>
              <a:rPr lang="ru-RU" sz="3100" b="1" dirty="0">
                <a:solidFill>
                  <a:schemeClr val="bg1"/>
                </a:solidFill>
                <a:latin typeface="Constantia" panose="02030602050306030303" pitchFamily="18" charset="0"/>
              </a:rPr>
              <a:t>патентная </a:t>
            </a:r>
            <a:r>
              <a:rPr lang="ru-RU" sz="3100" b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ОРГАНИЗАЦИЯ</a:t>
            </a:r>
            <a:r>
              <a:rPr lang="ru-RU" b="1" dirty="0" smtClean="0">
                <a:solidFill>
                  <a:schemeClr val="bg1"/>
                </a:solidFill>
                <a:latin typeface="AGHelvetica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AGHelvetica"/>
              </a:rPr>
            </a:br>
            <a:r>
              <a:rPr lang="ru-RU" sz="3800" b="1" dirty="0">
                <a:solidFill>
                  <a:schemeClr val="bg1"/>
                </a:solidFill>
                <a:latin typeface="AGHelvetica"/>
              </a:rPr>
              <a:t/>
            </a:r>
            <a:br>
              <a:rPr lang="ru-RU" sz="3800" b="1" dirty="0">
                <a:solidFill>
                  <a:schemeClr val="bg1"/>
                </a:solidFill>
                <a:latin typeface="AGHelvetica"/>
              </a:rPr>
            </a:br>
            <a:r>
              <a:rPr lang="ru-RU" sz="2800" b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евразийская система правовой охраны промышленных образцов: первые результаты и перспективы развития</a:t>
            </a:r>
            <a:br>
              <a:rPr lang="ru-RU" sz="2800" b="1" dirty="0" smtClean="0">
                <a:solidFill>
                  <a:schemeClr val="bg1"/>
                </a:solidFill>
                <a:latin typeface="Constantia" panose="02030602050306030303" pitchFamily="18" charset="0"/>
              </a:rPr>
            </a:br>
            <a:r>
              <a:rPr lang="ru-RU" sz="3800" b="1" dirty="0" smtClean="0">
                <a:solidFill>
                  <a:schemeClr val="bg1"/>
                </a:solidFill>
                <a:latin typeface="AGHelvetica"/>
              </a:rPr>
              <a:t/>
            </a:r>
            <a:br>
              <a:rPr lang="ru-RU" sz="3800" b="1" dirty="0" smtClean="0">
                <a:solidFill>
                  <a:schemeClr val="bg1"/>
                </a:solidFill>
                <a:latin typeface="AGHelvetica"/>
              </a:rPr>
            </a:br>
            <a:r>
              <a:rPr lang="ru-RU" sz="2000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26 </a:t>
            </a:r>
            <a:r>
              <a:rPr lang="ru-RU" sz="2000" i="1" cap="none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апреля 2022</a:t>
            </a:r>
            <a:r>
              <a:rPr lang="en-US" sz="2000" i="1" cap="none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2000" i="1" cap="none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г</a:t>
            </a:r>
            <a:r>
              <a:rPr lang="ru-RU" sz="2000" i="1" cap="none" dirty="0">
                <a:solidFill>
                  <a:schemeClr val="bg1"/>
                </a:solidFill>
                <a:latin typeface="Constantia" panose="02030602050306030303" pitchFamily="18" charset="0"/>
              </a:rPr>
              <a:t>., г. </a:t>
            </a:r>
            <a:r>
              <a:rPr lang="ru-RU" sz="2000" i="1" cap="none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Москва, Российская Федерация</a:t>
            </a:r>
            <a:endParaRPr lang="en-US" sz="2000" b="0" i="1" u="sng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1519" y="5228684"/>
            <a:ext cx="871309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100000"/>
              </a:spcBef>
              <a:buClr>
                <a:prstClr val="black"/>
              </a:buClr>
              <a:buFont typeface="Wingdings" pitchFamily="2" charset="2"/>
              <a:buNone/>
            </a:pPr>
            <a:endParaRPr lang="en-US" altLang="ru-RU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28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1"/>
          <p:cNvSpPr>
            <a:spLocks noGrp="1"/>
          </p:cNvSpPr>
          <p:nvPr>
            <p:ph type="body" sz="quarter" idx="13"/>
          </p:nvPr>
        </p:nvSpPr>
        <p:spPr>
          <a:xfrm>
            <a:off x="971550" y="555627"/>
            <a:ext cx="7704138" cy="46196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Constantia" panose="02030602050306030303" pitchFamily="18" charset="0"/>
              </a:rPr>
              <a:t>Иные вопросы</a:t>
            </a:r>
            <a:endParaRPr lang="ru-RU" sz="2000" b="1" dirty="0">
              <a:latin typeface="Constantia" panose="0203060205030603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131590"/>
            <a:ext cx="41044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/>
              <a:t>Требования национального законодательства (пересылка заявок)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21820" y="1145579"/>
            <a:ext cx="41044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/>
              <a:t>Предоставление приоритетных материалов</a:t>
            </a:r>
            <a:endParaRPr lang="ru-RU" sz="1500" dirty="0" smtClean="0">
              <a:cs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827" y="1685588"/>
            <a:ext cx="4018978" cy="316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88" y="1685588"/>
            <a:ext cx="3744416" cy="316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655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971550" y="555627"/>
            <a:ext cx="7813062" cy="503955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Constantia" panose="02030602050306030303" pitchFamily="18" charset="0"/>
              </a:rPr>
              <a:t>Статистика</a:t>
            </a:r>
            <a:endParaRPr lang="ru-RU" sz="2000" b="1" dirty="0">
              <a:latin typeface="Constantia" panose="02030602050306030303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95536" y="1196752"/>
            <a:ext cx="8496944" cy="367925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336699"/>
              </a:buClr>
              <a:buNone/>
            </a:pPr>
            <a:r>
              <a:rPr lang="ru-RU" sz="2200" dirty="0"/>
              <a:t> </a:t>
            </a:r>
            <a:endParaRPr lang="ru-RU" dirty="0"/>
          </a:p>
          <a:p>
            <a:pPr marL="0" indent="0">
              <a:buClr>
                <a:srgbClr val="336699"/>
              </a:buClr>
              <a:buFont typeface="Wingdings" panose="05000000000000000000" pitchFamily="2" charset="2"/>
              <a:buChar char="ü"/>
              <a:tabLst>
                <a:tab pos="355600" algn="l"/>
              </a:tabLst>
            </a:pPr>
            <a:endParaRPr lang="en-US" sz="2800" dirty="0"/>
          </a:p>
          <a:p>
            <a:pPr marL="68580" indent="0">
              <a:lnSpc>
                <a:spcPct val="110000"/>
              </a:lnSpc>
              <a:spcBef>
                <a:spcPts val="600"/>
              </a:spcBef>
              <a:spcAft>
                <a:spcPts val="1800"/>
              </a:spcAft>
              <a:buClr>
                <a:srgbClr val="D67000"/>
              </a:buClr>
              <a:buFont typeface="Wingdings 3" pitchFamily="18" charset="2"/>
              <a:buNone/>
            </a:pP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542615"/>
            <a:ext cx="1905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943533"/>
              </p:ext>
            </p:extLst>
          </p:nvPr>
        </p:nvGraphicFramePr>
        <p:xfrm>
          <a:off x="179513" y="1196751"/>
          <a:ext cx="4608511" cy="3679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62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39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18138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Период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Заявки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Пром. образцы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Патенты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Пром.</a:t>
                      </a:r>
                      <a:r>
                        <a:rPr lang="ru-RU" sz="1400" b="0" baseline="0" dirty="0" smtClean="0"/>
                        <a:t> образцы</a:t>
                      </a:r>
                      <a:endParaRPr lang="ru-RU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6903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весь</a:t>
                      </a:r>
                      <a:r>
                        <a:rPr lang="ru-RU" sz="1400" b="0" baseline="0" dirty="0" smtClean="0"/>
                        <a:t> период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129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325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36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97</a:t>
                      </a:r>
                      <a:endParaRPr lang="ru-RU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2884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2022 г.</a:t>
                      </a:r>
                    </a:p>
                    <a:p>
                      <a:pPr algn="ctr"/>
                      <a:r>
                        <a:rPr lang="ru-RU" sz="1400" b="0" dirty="0" smtClean="0"/>
                        <a:t>(</a:t>
                      </a:r>
                      <a:r>
                        <a:rPr lang="ru-RU" sz="1300" b="0" i="1" dirty="0" smtClean="0"/>
                        <a:t>по сост. на апрель</a:t>
                      </a:r>
                      <a:r>
                        <a:rPr lang="ru-RU" sz="1400" b="0" dirty="0" smtClean="0"/>
                        <a:t>)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/>
                    </a:p>
                    <a:p>
                      <a:pPr algn="ctr"/>
                      <a:r>
                        <a:rPr lang="ru-RU" sz="1400" b="0" dirty="0" smtClean="0"/>
                        <a:t>37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/>
                    </a:p>
                    <a:p>
                      <a:pPr algn="ctr"/>
                      <a:r>
                        <a:rPr lang="ru-RU" sz="1400" b="0" dirty="0" smtClean="0"/>
                        <a:t>135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/>
                    </a:p>
                    <a:p>
                      <a:pPr algn="ctr"/>
                      <a:r>
                        <a:rPr lang="ru-RU" sz="1400" b="0" dirty="0" smtClean="0"/>
                        <a:t>29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/>
                    </a:p>
                    <a:p>
                      <a:pPr algn="ctr"/>
                      <a:r>
                        <a:rPr lang="ru-RU" sz="1400" b="0" dirty="0" smtClean="0"/>
                        <a:t>81</a:t>
                      </a:r>
                      <a:endParaRPr lang="ru-RU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96751"/>
            <a:ext cx="4256046" cy="367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890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971550" y="555627"/>
            <a:ext cx="7813062" cy="503955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Constantia" panose="02030602050306030303" pitchFamily="18" charset="0"/>
              </a:rPr>
              <a:t>Дальнейшие перспективы развития</a:t>
            </a:r>
            <a:endParaRPr lang="ru-RU" sz="2000" b="1" dirty="0">
              <a:latin typeface="Constantia" panose="02030602050306030303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95536" y="1196752"/>
            <a:ext cx="8496944" cy="367925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336699"/>
              </a:buClr>
              <a:buNone/>
            </a:pPr>
            <a:r>
              <a:rPr lang="ru-RU" sz="2200" dirty="0"/>
              <a:t> </a:t>
            </a:r>
            <a:endParaRPr lang="ru-RU" dirty="0"/>
          </a:p>
          <a:p>
            <a:pPr marL="0" indent="0">
              <a:buClr>
                <a:srgbClr val="336699"/>
              </a:buClr>
              <a:buFont typeface="Wingdings" panose="05000000000000000000" pitchFamily="2" charset="2"/>
              <a:buChar char="ü"/>
              <a:tabLst>
                <a:tab pos="355600" algn="l"/>
              </a:tabLst>
            </a:pPr>
            <a:endParaRPr lang="en-US" sz="2800" dirty="0"/>
          </a:p>
          <a:p>
            <a:pPr marL="68580" indent="0">
              <a:lnSpc>
                <a:spcPct val="110000"/>
              </a:lnSpc>
              <a:spcBef>
                <a:spcPts val="600"/>
              </a:spcBef>
              <a:spcAft>
                <a:spcPts val="1800"/>
              </a:spcAft>
              <a:buClr>
                <a:srgbClr val="D67000"/>
              </a:buClr>
              <a:buFont typeface="Wingdings 3" pitchFamily="18" charset="2"/>
              <a:buNone/>
            </a:pP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542615"/>
            <a:ext cx="1905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899592" y="1040487"/>
            <a:ext cx="784887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ru-RU" sz="1500" dirty="0" smtClean="0"/>
              <a:t>Присоединение Туркменистана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ru-RU" sz="1500" dirty="0" smtClean="0"/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ru-RU" sz="1500" dirty="0" smtClean="0"/>
              <a:t>Гаагская система международной регистрации промышленных образцов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ru-RU" sz="1500" dirty="0" smtClean="0"/>
              <a:t>Оппозиция против выдачи евразийского патента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ru-RU" sz="1500" i="1" dirty="0" smtClean="0"/>
          </a:p>
          <a:p>
            <a:pPr marL="0" lvl="1" algn="just"/>
            <a:r>
              <a:rPr lang="ru-RU" sz="1300" i="1" dirty="0" smtClean="0"/>
              <a:t>1)    возражение на стадии рассмотрения заявки – </a:t>
            </a:r>
            <a:r>
              <a:rPr lang="ru-RU" sz="1300" b="1" i="1" dirty="0" smtClean="0"/>
              <a:t>2 месяца </a:t>
            </a:r>
            <a:r>
              <a:rPr lang="ru-RU" sz="1300" i="1" dirty="0" smtClean="0"/>
              <a:t>с даты публикации заявки</a:t>
            </a:r>
          </a:p>
          <a:p>
            <a:pPr marL="0" lvl="1" algn="just"/>
            <a:endParaRPr lang="ru-RU" sz="1300" i="1" dirty="0" smtClean="0"/>
          </a:p>
          <a:p>
            <a:pPr marL="0" lvl="1" algn="just"/>
            <a:r>
              <a:rPr lang="ru-RU" sz="1300" i="1" dirty="0" smtClean="0"/>
              <a:t>2)  признание патента недействительным в порядке административного аннулирования – </a:t>
            </a:r>
            <a:br>
              <a:rPr lang="ru-RU" sz="1300" i="1" dirty="0" smtClean="0"/>
            </a:br>
            <a:r>
              <a:rPr lang="ru-RU" sz="1300" b="1" i="1" dirty="0" smtClean="0"/>
              <a:t>6 месяцев </a:t>
            </a:r>
            <a:r>
              <a:rPr lang="ru-RU" sz="1300" i="1" dirty="0" smtClean="0"/>
              <a:t>с даты публикаций сведений о выдаче патента </a:t>
            </a:r>
          </a:p>
          <a:p>
            <a:pPr marL="342900" lvl="1" indent="-342900" algn="just">
              <a:buAutoNum type="arabicParenR"/>
            </a:pPr>
            <a:endParaRPr lang="ru-RU" sz="1300" i="1" dirty="0"/>
          </a:p>
          <a:p>
            <a:pPr marL="0" lvl="1" algn="just"/>
            <a:r>
              <a:rPr lang="ru-RU" sz="1300" i="1" dirty="0" smtClean="0"/>
              <a:t>3)      признание патента недействительным в государстве-участнике Протокола – в течение </a:t>
            </a:r>
            <a:r>
              <a:rPr lang="ru-RU" sz="1300" b="1" i="1" dirty="0" smtClean="0"/>
              <a:t>всего срока действия </a:t>
            </a:r>
            <a:r>
              <a:rPr lang="ru-RU" sz="1300" i="1" dirty="0" smtClean="0"/>
              <a:t>евразийского патента</a:t>
            </a:r>
            <a:endParaRPr lang="ru-RU" sz="1300" i="1" dirty="0"/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ru-RU" sz="1500" dirty="0"/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ru-RU" sz="1500" dirty="0" smtClean="0"/>
              <a:t>Объекты культурного (в том числе этнического и религиозного) наследия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ru-RU" sz="1500" dirty="0" smtClean="0"/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ru-RU" sz="1500" dirty="0" smtClean="0"/>
              <a:t>Медиация для товарных знаков</a:t>
            </a:r>
          </a:p>
        </p:txBody>
      </p:sp>
    </p:spTree>
    <p:extLst>
      <p:ext uri="{BB962C8B-B14F-4D97-AF65-F5344CB8AC3E}">
        <p14:creationId xmlns:p14="http://schemas.microsoft.com/office/powerpoint/2010/main" val="304572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323528" y="987574"/>
            <a:ext cx="5076055" cy="3254571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  <a:defRPr/>
            </a:pPr>
            <a:endParaRPr lang="ru-RU" sz="2800" b="1" dirty="0" smtClean="0">
              <a:solidFill>
                <a:schemeClr val="bg1"/>
              </a:solidFill>
              <a:latin typeface="Constantia" panose="02030602050306030303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СПАСИБО </a:t>
            </a:r>
            <a:r>
              <a:rPr lang="ru-RU" sz="2800" b="1" dirty="0">
                <a:solidFill>
                  <a:schemeClr val="bg1"/>
                </a:solidFill>
                <a:latin typeface="Constantia" panose="02030602050306030303" pitchFamily="18" charset="0"/>
              </a:rPr>
              <a:t>За внимание</a:t>
            </a:r>
            <a:r>
              <a:rPr lang="en-US" sz="2800" b="1" dirty="0">
                <a:solidFill>
                  <a:schemeClr val="bg1"/>
                </a:solidFill>
                <a:latin typeface="Constantia" panose="02030602050306030303" pitchFamily="18" charset="0"/>
              </a:rPr>
              <a:t>!</a:t>
            </a:r>
            <a:r>
              <a:rPr lang="en-US" sz="2800" u="sng" dirty="0">
                <a:solidFill>
                  <a:schemeClr val="bg1"/>
                </a:solidFill>
                <a:latin typeface="Constantia" panose="02030602050306030303" pitchFamily="18" charset="0"/>
              </a:rPr>
              <a:t/>
            </a:r>
            <a:br>
              <a:rPr lang="en-US" sz="2800" u="sng" dirty="0">
                <a:solidFill>
                  <a:schemeClr val="bg1"/>
                </a:solidFill>
                <a:latin typeface="Constantia" panose="02030602050306030303" pitchFamily="18" charset="0"/>
              </a:rPr>
            </a:br>
            <a:r>
              <a:rPr lang="en-US" sz="2800" u="sng" dirty="0">
                <a:solidFill>
                  <a:schemeClr val="bg1"/>
                </a:solidFill>
                <a:latin typeface="Constantia" panose="02030602050306030303" pitchFamily="18" charset="0"/>
              </a:rPr>
              <a:t/>
            </a:r>
            <a:br>
              <a:rPr lang="en-US" sz="2800" u="sng" dirty="0">
                <a:solidFill>
                  <a:schemeClr val="bg1"/>
                </a:solidFill>
                <a:latin typeface="Constantia" panose="02030602050306030303" pitchFamily="18" charset="0"/>
              </a:rPr>
            </a:br>
            <a:endParaRPr lang="en-US" sz="2800" u="sng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36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>
                <a:latin typeface="Constantia" panose="02030602050306030303" pitchFamily="18" charset="0"/>
              </a:rPr>
              <a:t>Протокол об охране промышленных образцов к ЕАПК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8" y="1203598"/>
            <a:ext cx="2786774" cy="374848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Рисунок 4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051180"/>
            <a:ext cx="504056" cy="253980"/>
          </a:xfrm>
          <a:prstGeom prst="rect">
            <a:avLst/>
          </a:prstGeom>
          <a:ln w="3175">
            <a:solidFill>
              <a:schemeClr val="accent1">
                <a:alpha val="26000"/>
              </a:schemeClr>
            </a:solidFill>
          </a:ln>
        </p:spPr>
      </p:pic>
      <p:pic>
        <p:nvPicPr>
          <p:cNvPr id="6" name="Рисунок 5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051180"/>
            <a:ext cx="504056" cy="263655"/>
          </a:xfrm>
          <a:prstGeom prst="rect">
            <a:avLst/>
          </a:prstGeom>
        </p:spPr>
      </p:pic>
      <p:pic>
        <p:nvPicPr>
          <p:cNvPr id="7" name="Рисунок 6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058102"/>
            <a:ext cx="504056" cy="242123"/>
          </a:xfrm>
          <a:prstGeom prst="rect">
            <a:avLst/>
          </a:prstGeom>
        </p:spPr>
      </p:pic>
      <p:pic>
        <p:nvPicPr>
          <p:cNvPr id="8" name="Рисунок 7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876" y="1058102"/>
            <a:ext cx="468052" cy="251301"/>
          </a:xfrm>
          <a:prstGeom prst="rect">
            <a:avLst/>
          </a:prstGeom>
        </p:spPr>
      </p:pic>
      <p:pic>
        <p:nvPicPr>
          <p:cNvPr id="9" name="Рисунок 8"/>
          <p:cNvPicPr>
            <a:picLocks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"/>
          <a:stretch/>
        </p:blipFill>
        <p:spPr>
          <a:xfrm>
            <a:off x="4860032" y="1057534"/>
            <a:ext cx="504056" cy="251099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058102"/>
            <a:ext cx="504056" cy="251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C:\Users\aabenova\Desktop\flag_by.pn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052841"/>
            <a:ext cx="504056" cy="26216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3203848" y="1491630"/>
            <a:ext cx="5719288" cy="3312368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-285750">
              <a:lnSpc>
                <a:spcPct val="114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ru-RU" sz="1500" dirty="0" smtClean="0"/>
          </a:p>
          <a:p>
            <a:pPr marL="0" lvl="1" indent="-285750">
              <a:lnSpc>
                <a:spcPct val="114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ru-RU" sz="1500" dirty="0"/>
          </a:p>
          <a:p>
            <a:pPr marL="0" lvl="1" indent="-285750">
              <a:lnSpc>
                <a:spcPct val="114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500" dirty="0" smtClean="0"/>
              <a:t>Дипломатическая конференция от 9 </a:t>
            </a:r>
            <a:r>
              <a:rPr lang="ru-RU" sz="1500" dirty="0"/>
              <a:t>сентября 2019 г. </a:t>
            </a:r>
            <a:endParaRPr lang="ru-RU" sz="1500" dirty="0" smtClean="0"/>
          </a:p>
          <a:p>
            <a:pPr marL="0" lvl="1" indent="-285750">
              <a:lnSpc>
                <a:spcPct val="114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ru-RU" sz="1500" dirty="0" smtClean="0"/>
          </a:p>
          <a:p>
            <a:pPr marL="0" lvl="1" indent="-285750">
              <a:lnSpc>
                <a:spcPct val="114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ru-RU" sz="1500" dirty="0"/>
          </a:p>
          <a:p>
            <a:pPr marL="0" lvl="1" indent="-285750">
              <a:lnSpc>
                <a:spcPct val="114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500" dirty="0" smtClean="0"/>
              <a:t>Единый евразийский патент</a:t>
            </a:r>
          </a:p>
          <a:p>
            <a:pPr marL="0" lvl="1">
              <a:lnSpc>
                <a:spcPct val="114000"/>
              </a:lnSpc>
              <a:buClr>
                <a:srgbClr val="FF0000"/>
              </a:buClr>
            </a:pPr>
            <a:endParaRPr lang="ru-RU" sz="1500" dirty="0"/>
          </a:p>
          <a:p>
            <a:pPr marL="0" lvl="1" indent="-285750">
              <a:lnSpc>
                <a:spcPct val="114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ru-RU" sz="1500" dirty="0"/>
          </a:p>
          <a:p>
            <a:pPr marL="0" lvl="1" indent="-285750" algn="just">
              <a:lnSpc>
                <a:spcPct val="114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500" dirty="0" smtClean="0"/>
              <a:t>Действие Протокола: </a:t>
            </a:r>
            <a:r>
              <a:rPr lang="ru-RU" sz="1500" dirty="0"/>
              <a:t>Кыргызстан, Азербайджан, Армения, </a:t>
            </a:r>
            <a:r>
              <a:rPr lang="ru-RU" sz="1500" dirty="0" smtClean="0"/>
              <a:t>         Россия</a:t>
            </a:r>
            <a:r>
              <a:rPr lang="ru-RU" sz="1500" dirty="0"/>
              <a:t>, Казахстан, Таджикистан, </a:t>
            </a:r>
            <a:r>
              <a:rPr lang="ru-RU" sz="1500" dirty="0" smtClean="0"/>
              <a:t>Беларусь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299132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971550" y="555627"/>
            <a:ext cx="7704138" cy="503955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Constantia" panose="02030602050306030303" pitchFamily="18" charset="0"/>
              </a:rPr>
              <a:t>Евразийская процедура патентования</a:t>
            </a:r>
            <a:endParaRPr lang="ru-RU" sz="2000" b="1" dirty="0">
              <a:latin typeface="Constantia" panose="02030602050306030303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95536" y="1196752"/>
            <a:ext cx="8496944" cy="389527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336699"/>
              </a:buClr>
              <a:buNone/>
            </a:pPr>
            <a:r>
              <a:rPr lang="ru-RU" sz="2200" dirty="0"/>
              <a:t> </a:t>
            </a:r>
            <a:endParaRPr lang="ru-RU" dirty="0"/>
          </a:p>
          <a:p>
            <a:pPr marL="0" indent="0">
              <a:buClr>
                <a:srgbClr val="336699"/>
              </a:buClr>
              <a:buFont typeface="Wingdings" panose="05000000000000000000" pitchFamily="2" charset="2"/>
              <a:buChar char="ü"/>
              <a:tabLst>
                <a:tab pos="355600" algn="l"/>
              </a:tabLst>
            </a:pPr>
            <a:endParaRPr lang="en-US" sz="2800" dirty="0"/>
          </a:p>
          <a:p>
            <a:pPr marL="68580" indent="0">
              <a:lnSpc>
                <a:spcPct val="110000"/>
              </a:lnSpc>
              <a:spcBef>
                <a:spcPts val="600"/>
              </a:spcBef>
              <a:spcAft>
                <a:spcPts val="1800"/>
              </a:spcAft>
              <a:buClr>
                <a:srgbClr val="D67000"/>
              </a:buClr>
              <a:buFont typeface="Wingdings 3" pitchFamily="18" charset="2"/>
              <a:buNone/>
            </a:pP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542615"/>
            <a:ext cx="1905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069430"/>
            <a:ext cx="2311061" cy="9884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Constantia" panose="02030602050306030303" pitchFamily="18" charset="0"/>
              </a:rPr>
              <a:t>Составление и подача евразийской заявки</a:t>
            </a:r>
            <a:endParaRPr lang="ru-RU" sz="1600" dirty="0">
              <a:latin typeface="Constantia" panose="02030602050306030303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97281" y="1069429"/>
            <a:ext cx="2138816" cy="988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Constantia" panose="02030602050306030303" pitchFamily="18" charset="0"/>
              </a:rPr>
              <a:t>Предварительная  экспертиза евразийской заявки</a:t>
            </a:r>
            <a:endParaRPr lang="ru-RU" sz="1600" dirty="0">
              <a:latin typeface="Constantia" panose="02030602050306030303" pitchFamily="18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 rot="16200000">
            <a:off x="2761981" y="1283759"/>
            <a:ext cx="479920" cy="5906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b="1" cap="all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391698" y="1069430"/>
            <a:ext cx="2376264" cy="988416"/>
          </a:xfrm>
          <a:prstGeom prst="rect">
            <a:avLst/>
          </a:prstGeom>
          <a:solidFill>
            <a:srgbClr val="EEB5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Constantia" panose="02030602050306030303" pitchFamily="18" charset="0"/>
              </a:rPr>
              <a:t>Публикация евразийской заявки</a:t>
            </a:r>
            <a:endParaRPr lang="ru-RU" sz="1600" dirty="0">
              <a:latin typeface="Constantia" panose="02030602050306030303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300192" y="3736060"/>
            <a:ext cx="2467770" cy="1008112"/>
          </a:xfrm>
          <a:prstGeom prst="rect">
            <a:avLst/>
          </a:prstGeom>
          <a:solidFill>
            <a:srgbClr val="EEB5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Constantia" panose="02030602050306030303" pitchFamily="18" charset="0"/>
              </a:rPr>
              <a:t>Э</a:t>
            </a:r>
            <a:r>
              <a:rPr lang="ru-RU" sz="1600" dirty="0" smtClean="0">
                <a:latin typeface="Constantia" panose="02030602050306030303" pitchFamily="18" charset="0"/>
              </a:rPr>
              <a:t>кспертиза евразийской заявки по существу</a:t>
            </a:r>
            <a:endParaRPr lang="ru-RU" sz="1600" dirty="0">
              <a:latin typeface="Constantia" panose="02030602050306030303" pitchFamily="18" charset="0"/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7396731" y="2082472"/>
            <a:ext cx="631651" cy="16535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907704" y="3651871"/>
            <a:ext cx="3106985" cy="109730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Constantia" panose="02030602050306030303" pitchFamily="18" charset="0"/>
              </a:rPr>
              <a:t>Регистрация, публикация, выдача евразийского патента на промышленный образец</a:t>
            </a:r>
            <a:endParaRPr lang="ru-RU" sz="1600" dirty="0">
              <a:latin typeface="Constantia" panose="02030602050306030303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682982" y="2435383"/>
            <a:ext cx="4598115" cy="790528"/>
          </a:xfrm>
          <a:prstGeom prst="rect">
            <a:avLst/>
          </a:prstGeom>
          <a:solidFill>
            <a:srgbClr val="EEB5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Constantia" panose="02030602050306030303" pitchFamily="18" charset="0"/>
              </a:rPr>
              <a:t>Подача возражений против выдачи евразийского патента третьими лицами</a:t>
            </a:r>
            <a:endParaRPr lang="ru-RU" sz="1600" dirty="0">
              <a:latin typeface="Constantia" panose="02030602050306030303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1284978"/>
            <a:ext cx="955601" cy="566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25369" y="3630001"/>
            <a:ext cx="669925" cy="1241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12-конечная звезда 23"/>
          <p:cNvSpPr/>
          <p:nvPr/>
        </p:nvSpPr>
        <p:spPr>
          <a:xfrm>
            <a:off x="5400092" y="1180835"/>
            <a:ext cx="1027609" cy="796527"/>
          </a:xfrm>
          <a:prstGeom prst="star12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1м.</a:t>
            </a:r>
            <a:endParaRPr lang="ru-RU" sz="1400" b="1" dirty="0"/>
          </a:p>
        </p:txBody>
      </p:sp>
      <p:sp>
        <p:nvSpPr>
          <p:cNvPr id="11" name="Стрелка углом вверх 10"/>
          <p:cNvSpPr/>
          <p:nvPr/>
        </p:nvSpPr>
        <p:spPr>
          <a:xfrm rot="10800000" flipH="1">
            <a:off x="6300192" y="2718484"/>
            <a:ext cx="898559" cy="1017576"/>
          </a:xfrm>
          <a:prstGeom prst="bentUpArrow">
            <a:avLst>
              <a:gd name="adj1" fmla="val 34759"/>
              <a:gd name="adj2" fmla="val 31831"/>
              <a:gd name="adj3" fmla="val 37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12-конечная звезда 9"/>
          <p:cNvSpPr/>
          <p:nvPr/>
        </p:nvSpPr>
        <p:spPr>
          <a:xfrm>
            <a:off x="7864871" y="2418351"/>
            <a:ext cx="1027609" cy="796527"/>
          </a:xfrm>
          <a:prstGeom prst="star12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2м.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46328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971550" y="555627"/>
            <a:ext cx="7813062" cy="503955"/>
          </a:xfrm>
        </p:spPr>
        <p:txBody>
          <a:bodyPr>
            <a:noAutofit/>
          </a:bodyPr>
          <a:lstStyle/>
          <a:p>
            <a:pPr algn="ctr"/>
            <a:r>
              <a:rPr lang="ru-RU" sz="2100" b="1" dirty="0" smtClean="0">
                <a:latin typeface="Constantia" panose="02030602050306030303" pitchFamily="18" charset="0"/>
              </a:rPr>
              <a:t>Предварительная экспертиза</a:t>
            </a:r>
            <a:endParaRPr lang="ru-RU" sz="2100" b="1" dirty="0">
              <a:latin typeface="Constantia" panose="02030602050306030303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95536" y="1196752"/>
            <a:ext cx="8496944" cy="389527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336699"/>
              </a:buClr>
              <a:buNone/>
            </a:pPr>
            <a:r>
              <a:rPr lang="ru-RU" sz="2200" dirty="0"/>
              <a:t> </a:t>
            </a:r>
            <a:endParaRPr lang="ru-RU" dirty="0"/>
          </a:p>
          <a:p>
            <a:pPr marL="0" indent="0">
              <a:buClr>
                <a:srgbClr val="336699"/>
              </a:buClr>
              <a:buFont typeface="Wingdings" panose="05000000000000000000" pitchFamily="2" charset="2"/>
              <a:buChar char="ü"/>
              <a:tabLst>
                <a:tab pos="355600" algn="l"/>
              </a:tabLst>
            </a:pPr>
            <a:endParaRPr lang="en-US" sz="2800" dirty="0"/>
          </a:p>
          <a:p>
            <a:pPr marL="68580" indent="0">
              <a:lnSpc>
                <a:spcPct val="110000"/>
              </a:lnSpc>
              <a:spcBef>
                <a:spcPts val="600"/>
              </a:spcBef>
              <a:spcAft>
                <a:spcPts val="1800"/>
              </a:spcAft>
              <a:buClr>
                <a:srgbClr val="D67000"/>
              </a:buClr>
              <a:buFont typeface="Wingdings 3" pitchFamily="18" charset="2"/>
              <a:buNone/>
            </a:pP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542615"/>
            <a:ext cx="1905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411760" y="1419622"/>
            <a:ext cx="655272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 smtClean="0"/>
              <a:t>наличие </a:t>
            </a:r>
            <a:r>
              <a:rPr lang="ru-RU" sz="1500" dirty="0"/>
              <a:t>и правильность оформления документов, в том числе документов для установления даты подачи </a:t>
            </a:r>
            <a:r>
              <a:rPr lang="ru-RU" sz="1500" dirty="0" smtClean="0"/>
              <a:t>заявки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5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5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 smtClean="0"/>
              <a:t>не относится ли заявленный промышленный образец к решениям, противоречащим </a:t>
            </a:r>
            <a:r>
              <a:rPr lang="ru-RU" sz="1500" dirty="0"/>
              <a:t>общественным интересам, принципам гуманности и морали хотя бы в одном из Договаривающихся </a:t>
            </a:r>
            <a:r>
              <a:rPr lang="ru-RU" sz="1500" dirty="0" smtClean="0"/>
              <a:t>государств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5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5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 smtClean="0"/>
              <a:t>классификация </a:t>
            </a:r>
            <a:r>
              <a:rPr lang="ru-RU" sz="1500" dirty="0"/>
              <a:t>каждого заявленного промышленного образца в соответствии с </a:t>
            </a:r>
            <a:r>
              <a:rPr lang="ru-RU" sz="1500" dirty="0" smtClean="0"/>
              <a:t>МКПО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5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5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 smtClean="0"/>
              <a:t>порядок </a:t>
            </a:r>
            <a:r>
              <a:rPr lang="ru-RU" sz="1500" dirty="0" err="1"/>
              <a:t>испрашивания</a:t>
            </a:r>
            <a:r>
              <a:rPr lang="ru-RU" sz="1500" dirty="0"/>
              <a:t> </a:t>
            </a:r>
            <a:r>
              <a:rPr lang="ru-RU" sz="1500" dirty="0" smtClean="0"/>
              <a:t>приоритета</a:t>
            </a:r>
            <a:endParaRPr lang="ru-RU" sz="1500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82674"/>
            <a:ext cx="2000250" cy="402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660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971550" y="555628"/>
            <a:ext cx="7813062" cy="431946"/>
          </a:xfrm>
        </p:spPr>
        <p:txBody>
          <a:bodyPr>
            <a:noAutofit/>
          </a:bodyPr>
          <a:lstStyle/>
          <a:p>
            <a:pPr algn="ctr"/>
            <a:r>
              <a:rPr lang="ru-RU" sz="2100" b="1" dirty="0" smtClean="0">
                <a:latin typeface="Constantia" panose="02030602050306030303" pitchFamily="18" charset="0"/>
              </a:rPr>
              <a:t>Экспертиза евразийской заявки по существу </a:t>
            </a:r>
            <a:endParaRPr lang="ru-RU" sz="2100" b="1" dirty="0">
              <a:latin typeface="Constantia" panose="02030602050306030303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95536" y="1196752"/>
            <a:ext cx="8496944" cy="389527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336699"/>
              </a:buClr>
              <a:buNone/>
            </a:pPr>
            <a:r>
              <a:rPr lang="ru-RU" sz="2200" dirty="0"/>
              <a:t> </a:t>
            </a:r>
            <a:endParaRPr lang="ru-RU" dirty="0"/>
          </a:p>
          <a:p>
            <a:pPr marL="0" indent="0">
              <a:buClr>
                <a:srgbClr val="336699"/>
              </a:buClr>
              <a:buFont typeface="Wingdings" panose="05000000000000000000" pitchFamily="2" charset="2"/>
              <a:buChar char="ü"/>
              <a:tabLst>
                <a:tab pos="355600" algn="l"/>
              </a:tabLst>
            </a:pPr>
            <a:endParaRPr lang="en-US" sz="2800" dirty="0"/>
          </a:p>
          <a:p>
            <a:pPr marL="68580" indent="0">
              <a:lnSpc>
                <a:spcPct val="110000"/>
              </a:lnSpc>
              <a:spcBef>
                <a:spcPts val="600"/>
              </a:spcBef>
              <a:spcAft>
                <a:spcPts val="1800"/>
              </a:spcAft>
              <a:buClr>
                <a:srgbClr val="D67000"/>
              </a:buClr>
              <a:buFont typeface="Wingdings 3" pitchFamily="18" charset="2"/>
              <a:buNone/>
            </a:pP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542615"/>
            <a:ext cx="1905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247672" y="1059582"/>
            <a:ext cx="6696744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7212" lvl="1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500" dirty="0" smtClean="0"/>
              <a:t>На стадии экспертизы по существу </a:t>
            </a:r>
            <a:r>
              <a:rPr lang="en-US" sz="1500" dirty="0" smtClean="0"/>
              <a:t>ex-officio</a:t>
            </a:r>
            <a:r>
              <a:rPr lang="ru-RU" sz="1500" dirty="0" smtClean="0"/>
              <a:t> проверяется только:</a:t>
            </a:r>
          </a:p>
          <a:p>
            <a:pPr marL="1200150" lvl="2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500" dirty="0" smtClean="0"/>
              <a:t>можно ли отнести решение к промышленному образцу</a:t>
            </a:r>
            <a:r>
              <a:rPr lang="en-US" sz="1500" dirty="0" smtClean="0"/>
              <a:t> </a:t>
            </a:r>
            <a:endParaRPr lang="ru-RU" sz="1500" dirty="0" smtClean="0"/>
          </a:p>
          <a:p>
            <a:pPr marL="1200150" lvl="2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500" dirty="0" smtClean="0"/>
              <a:t>не относится ли решение к официальным символам и знакам </a:t>
            </a:r>
          </a:p>
          <a:p>
            <a:pPr marL="1200150" lvl="2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500" dirty="0" smtClean="0"/>
              <a:t>не относится ли промышленный образец к решениям, признаки которых обусловлены исключительно технической функцией изделия </a:t>
            </a:r>
          </a:p>
          <a:p>
            <a:pPr marL="1200150" lvl="2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500" dirty="0" smtClean="0"/>
              <a:t>правомерность </a:t>
            </a:r>
            <a:r>
              <a:rPr lang="ru-RU" sz="1500" dirty="0" err="1" smtClean="0"/>
              <a:t>испрашивания</a:t>
            </a:r>
            <a:r>
              <a:rPr lang="ru-RU" sz="1500" dirty="0" smtClean="0"/>
              <a:t> приоритета</a:t>
            </a:r>
          </a:p>
          <a:p>
            <a:pPr marL="1200150" lvl="2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500" dirty="0" smtClean="0"/>
          </a:p>
          <a:p>
            <a:pPr marL="742950" lvl="1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400" i="1" dirty="0" smtClean="0"/>
              <a:t>Проверка соответствия промышленного образца  условиям патентоспособности (новизна, оригинальность), а также по иным основаниям согласно правилу 78(6) Патентной инструкции   осуществляется в пределах сведений, содержащихся в возражении против выдачи евразийского патента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75303"/>
            <a:ext cx="2304256" cy="3528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5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971550" y="555627"/>
            <a:ext cx="7813062" cy="503955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Constantia" panose="02030602050306030303" pitchFamily="18" charset="0"/>
              </a:rPr>
              <a:t>Особенности региональной системы</a:t>
            </a:r>
            <a:endParaRPr lang="ru-RU" sz="2000" b="1" dirty="0">
              <a:latin typeface="Constantia" panose="02030602050306030303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95536" y="1196752"/>
            <a:ext cx="8496944" cy="367925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336699"/>
              </a:buClr>
              <a:buNone/>
            </a:pPr>
            <a:r>
              <a:rPr lang="ru-RU" sz="2200" dirty="0"/>
              <a:t> </a:t>
            </a:r>
            <a:endParaRPr lang="ru-RU" dirty="0"/>
          </a:p>
          <a:p>
            <a:pPr marL="0" indent="0">
              <a:buClr>
                <a:srgbClr val="336699"/>
              </a:buClr>
              <a:buFont typeface="Wingdings" panose="05000000000000000000" pitchFamily="2" charset="2"/>
              <a:buChar char="ü"/>
              <a:tabLst>
                <a:tab pos="355600" algn="l"/>
              </a:tabLst>
            </a:pPr>
            <a:endParaRPr lang="en-US" sz="2800" dirty="0"/>
          </a:p>
          <a:p>
            <a:pPr marL="68580" indent="0">
              <a:lnSpc>
                <a:spcPct val="110000"/>
              </a:lnSpc>
              <a:spcBef>
                <a:spcPts val="600"/>
              </a:spcBef>
              <a:spcAft>
                <a:spcPts val="1800"/>
              </a:spcAft>
              <a:buClr>
                <a:srgbClr val="D67000"/>
              </a:buClr>
              <a:buFont typeface="Wingdings 3" pitchFamily="18" charset="2"/>
              <a:buNone/>
            </a:pP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542615"/>
            <a:ext cx="1905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899592" y="1040487"/>
            <a:ext cx="7848872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endParaRPr lang="ru-RU" sz="1600" dirty="0"/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ru-RU" sz="1500" dirty="0" smtClean="0"/>
              <a:t>Евразийская заявка: до 100 промышленных образцов, относящихся к одному классу МКПО</a:t>
            </a:r>
          </a:p>
          <a:p>
            <a:pPr marL="0" lvl="1" algn="just"/>
            <a:endParaRPr lang="ru-RU" sz="1500" dirty="0"/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ru-RU" sz="1500" dirty="0"/>
              <a:t>Н</a:t>
            </a:r>
            <a:r>
              <a:rPr lang="ru-RU" sz="1500" dirty="0" smtClean="0"/>
              <a:t>овизна, оригинальность промышленного образца, возможное нарушение прав на товарные знаки и объекты авторского права проверяются только в рамках возражений против выдачи патента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ru-RU" sz="1500" dirty="0"/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ru-RU" sz="1500" dirty="0" smtClean="0"/>
              <a:t>Возражения против выдачи патента могут подаваться также и национальными патентными ведомствами государств-участников Протокола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ru-RU" sz="1500" dirty="0"/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ru-RU" sz="1500" dirty="0" smtClean="0"/>
              <a:t>Споры о возможном нарушении прав на объекты авторского права могут быть урегулированы посредством процедуры медиации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355502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971550" y="555627"/>
            <a:ext cx="7704906" cy="503955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Constantia" panose="02030602050306030303" pitchFamily="18" charset="0"/>
              </a:rPr>
              <a:t>Промышленные образцы в рамках одной заявки</a:t>
            </a:r>
            <a:endParaRPr lang="ru-RU" sz="2000" b="1" dirty="0">
              <a:latin typeface="Constantia" panose="0203060205030603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542615"/>
            <a:ext cx="1905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 descr="C:\Users\aabenova\Desktop\0014image01001 (1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63638"/>
            <a:ext cx="3240360" cy="338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C:\Users\aabenova\Desktop\0014image0200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63638"/>
            <a:ext cx="3064108" cy="33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742480" y="1171222"/>
            <a:ext cx="62324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/>
              <a:t>Не требуется наличие единого творческого замысла </a:t>
            </a:r>
          </a:p>
        </p:txBody>
      </p:sp>
    </p:spTree>
    <p:extLst>
      <p:ext uri="{BB962C8B-B14F-4D97-AF65-F5344CB8AC3E}">
        <p14:creationId xmlns:p14="http://schemas.microsoft.com/office/powerpoint/2010/main" val="405787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971550" y="555627"/>
            <a:ext cx="7704906" cy="503955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Constantia" panose="02030602050306030303" pitchFamily="18" charset="0"/>
              </a:rPr>
              <a:t>Промышленные образцы в рамках одной заявки</a:t>
            </a:r>
            <a:endParaRPr lang="ru-RU" sz="2000" b="1" dirty="0">
              <a:latin typeface="Constantia" panose="0203060205030603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542615"/>
            <a:ext cx="1905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C:\Users\aabenova\Desktop\0004image0100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3" y="1415960"/>
            <a:ext cx="2535163" cy="3220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aabenova\Desktop\0004image0300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07654"/>
            <a:ext cx="2736304" cy="3391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aabenova\Desktop\0004image0400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15960"/>
            <a:ext cx="2583954" cy="322093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742480" y="1070217"/>
            <a:ext cx="62324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/>
              <a:t>Не требуется наличие единого творческого замысла </a:t>
            </a:r>
          </a:p>
        </p:txBody>
      </p:sp>
    </p:spTree>
    <p:extLst>
      <p:ext uri="{BB962C8B-B14F-4D97-AF65-F5344CB8AC3E}">
        <p14:creationId xmlns:p14="http://schemas.microsoft.com/office/powerpoint/2010/main" val="146779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971550" y="555627"/>
            <a:ext cx="7813062" cy="503955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Constantia" panose="02030602050306030303" pitchFamily="18" charset="0"/>
              </a:rPr>
              <a:t>Неохраняемые элементы (способы обозначения) </a:t>
            </a:r>
            <a:endParaRPr lang="ru-RU" sz="2000" b="1" dirty="0">
              <a:latin typeface="Constantia" panose="02030602050306030303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95536" y="1196752"/>
            <a:ext cx="8496944" cy="367925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336699"/>
              </a:buClr>
              <a:buNone/>
            </a:pPr>
            <a:r>
              <a:rPr lang="ru-RU" sz="2200" dirty="0"/>
              <a:t> </a:t>
            </a:r>
            <a:endParaRPr lang="ru-RU" dirty="0"/>
          </a:p>
          <a:p>
            <a:pPr marL="0" indent="0">
              <a:buClr>
                <a:srgbClr val="336699"/>
              </a:buClr>
              <a:buFont typeface="Wingdings" panose="05000000000000000000" pitchFamily="2" charset="2"/>
              <a:buChar char="ü"/>
              <a:tabLst>
                <a:tab pos="355600" algn="l"/>
              </a:tabLst>
            </a:pPr>
            <a:endParaRPr lang="en-US" sz="2800" dirty="0"/>
          </a:p>
          <a:p>
            <a:pPr marL="68580" indent="0">
              <a:lnSpc>
                <a:spcPct val="110000"/>
              </a:lnSpc>
              <a:spcBef>
                <a:spcPts val="600"/>
              </a:spcBef>
              <a:spcAft>
                <a:spcPts val="1800"/>
              </a:spcAft>
              <a:buClr>
                <a:srgbClr val="D67000"/>
              </a:buClr>
              <a:buFont typeface="Wingdings 3" pitchFamily="18" charset="2"/>
              <a:buNone/>
            </a:pP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542615"/>
            <a:ext cx="1905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C:\Users\aabenova\Desktop\0007image0201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411" y="1087016"/>
            <a:ext cx="2645196" cy="2736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aabenova\Desktop\0007image0401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88840"/>
            <a:ext cx="2376264" cy="2887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49" y="1059582"/>
            <a:ext cx="2550343" cy="2952328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2" name="Рисунок 11"/>
          <p:cNvPicPr/>
          <p:nvPr/>
        </p:nvPicPr>
        <p:blipFill>
          <a:blip r:embed="rId7"/>
          <a:stretch>
            <a:fillRect/>
          </a:stretch>
        </p:blipFill>
        <p:spPr>
          <a:xfrm>
            <a:off x="2483768" y="1988840"/>
            <a:ext cx="2808312" cy="288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74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EAPO-00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APO DIN1">
      <a:majorFont>
        <a:latin typeface="DIN"/>
        <a:ea typeface=""/>
        <a:cs typeface=""/>
      </a:majorFont>
      <a:minorFont>
        <a:latin typeface="DIN Light"/>
        <a:ea typeface=""/>
        <a:cs typeface="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2400"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txDef>
  </a:objectDefaults>
  <a:extraClrSchemeLst/>
</a:theme>
</file>

<file path=ppt/theme/theme2.xml><?xml version="1.0" encoding="utf-8"?>
<a:theme xmlns:a="http://schemas.openxmlformats.org/drawingml/2006/main" name="1_Urban Pop">
  <a:themeElements>
    <a:clrScheme name="EAPO-00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APO DIN1">
      <a:majorFont>
        <a:latin typeface="DIN"/>
        <a:ea typeface=""/>
        <a:cs typeface=""/>
      </a:majorFont>
      <a:minorFont>
        <a:latin typeface="DIN Light"/>
        <a:ea typeface=""/>
        <a:cs typeface="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413</Words>
  <Application>Microsoft Office PowerPoint</Application>
  <PresentationFormat>Экран (16:9)</PresentationFormat>
  <Paragraphs>113</Paragraphs>
  <Slides>13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Urban Pop</vt:lpstr>
      <vt:lpstr>1_Urban Pop</vt:lpstr>
      <vt:lpstr>      Евразийская патентная ОРГАНИЗАЦИЯ  евразийская система правовой охраны промышленных образцов: первые результаты и перспективы развития  26 апреля 2022 г., г. Москва, Российская Федерация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Евразийская патентная ОРГАНИЗАЦИЯ Система правовой охраны промышленных образцов</dc:title>
  <dc:creator/>
  <cp:lastModifiedBy/>
  <cp:revision>2</cp:revision>
  <dcterms:created xsi:type="dcterms:W3CDTF">2020-06-29T05:45:30Z</dcterms:created>
  <dcterms:modified xsi:type="dcterms:W3CDTF">2022-04-26T10:49:32Z</dcterms:modified>
</cp:coreProperties>
</file>